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66" r:id="rId3"/>
    <p:sldId id="263" r:id="rId4"/>
    <p:sldId id="264" r:id="rId5"/>
    <p:sldId id="265" r:id="rId6"/>
    <p:sldId id="258" r:id="rId7"/>
    <p:sldId id="259" r:id="rId8"/>
    <p:sldId id="260" r:id="rId9"/>
    <p:sldId id="261" r:id="rId10"/>
    <p:sldId id="262" r:id="rId1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charset="0"/>
        <a:ea typeface="MS PGothic" charset="-128"/>
        <a:cs typeface="+mn-cs"/>
      </a:defRPr>
    </a:lvl1pPr>
    <a:lvl2pPr marL="457200" algn="l" rtl="0" eaLnBrk="0" fontAlgn="base" hangingPunct="0">
      <a:spcBef>
        <a:spcPct val="0"/>
      </a:spcBef>
      <a:spcAft>
        <a:spcPct val="0"/>
      </a:spcAft>
      <a:defRPr kern="1200">
        <a:solidFill>
          <a:schemeClr val="tx1"/>
        </a:solidFill>
        <a:latin typeface="Calibri" charset="0"/>
        <a:ea typeface="MS PGothic" charset="-128"/>
        <a:cs typeface="+mn-cs"/>
      </a:defRPr>
    </a:lvl2pPr>
    <a:lvl3pPr marL="914400" algn="l" rtl="0" eaLnBrk="0" fontAlgn="base" hangingPunct="0">
      <a:spcBef>
        <a:spcPct val="0"/>
      </a:spcBef>
      <a:spcAft>
        <a:spcPct val="0"/>
      </a:spcAft>
      <a:defRPr kern="1200">
        <a:solidFill>
          <a:schemeClr val="tx1"/>
        </a:solidFill>
        <a:latin typeface="Calibri" charset="0"/>
        <a:ea typeface="MS PGothic" charset="-128"/>
        <a:cs typeface="+mn-cs"/>
      </a:defRPr>
    </a:lvl3pPr>
    <a:lvl4pPr marL="1371600" algn="l" rtl="0" eaLnBrk="0" fontAlgn="base" hangingPunct="0">
      <a:spcBef>
        <a:spcPct val="0"/>
      </a:spcBef>
      <a:spcAft>
        <a:spcPct val="0"/>
      </a:spcAft>
      <a:defRPr kern="1200">
        <a:solidFill>
          <a:schemeClr val="tx1"/>
        </a:solidFill>
        <a:latin typeface="Calibri" charset="0"/>
        <a:ea typeface="MS PGothic" charset="-128"/>
        <a:cs typeface="+mn-cs"/>
      </a:defRPr>
    </a:lvl4pPr>
    <a:lvl5pPr marL="1828800" algn="l" rtl="0" eaLnBrk="0" fontAlgn="base" hangingPunct="0">
      <a:spcBef>
        <a:spcPct val="0"/>
      </a:spcBef>
      <a:spcAft>
        <a:spcPct val="0"/>
      </a:spcAft>
      <a:defRPr kern="1200">
        <a:solidFill>
          <a:schemeClr val="tx1"/>
        </a:solidFill>
        <a:latin typeface="Calibri" charset="0"/>
        <a:ea typeface="MS PGothic" charset="-128"/>
        <a:cs typeface="+mn-cs"/>
      </a:defRPr>
    </a:lvl5pPr>
    <a:lvl6pPr marL="2286000" algn="l" defTabSz="914400" rtl="0" eaLnBrk="1" latinLnBrk="0" hangingPunct="1">
      <a:defRPr kern="1200">
        <a:solidFill>
          <a:schemeClr val="tx1"/>
        </a:solidFill>
        <a:latin typeface="Calibri" charset="0"/>
        <a:ea typeface="MS PGothic" charset="-128"/>
        <a:cs typeface="+mn-cs"/>
      </a:defRPr>
    </a:lvl6pPr>
    <a:lvl7pPr marL="2743200" algn="l" defTabSz="914400" rtl="0" eaLnBrk="1" latinLnBrk="0" hangingPunct="1">
      <a:defRPr kern="1200">
        <a:solidFill>
          <a:schemeClr val="tx1"/>
        </a:solidFill>
        <a:latin typeface="Calibri" charset="0"/>
        <a:ea typeface="MS PGothic" charset="-128"/>
        <a:cs typeface="+mn-cs"/>
      </a:defRPr>
    </a:lvl7pPr>
    <a:lvl8pPr marL="3200400" algn="l" defTabSz="914400" rtl="0" eaLnBrk="1" latinLnBrk="0" hangingPunct="1">
      <a:defRPr kern="1200">
        <a:solidFill>
          <a:schemeClr val="tx1"/>
        </a:solidFill>
        <a:latin typeface="Calibri" charset="0"/>
        <a:ea typeface="MS PGothic" charset="-128"/>
        <a:cs typeface="+mn-cs"/>
      </a:defRPr>
    </a:lvl8pPr>
    <a:lvl9pPr marL="3657600" algn="l" defTabSz="914400" rtl="0" eaLnBrk="1" latinLnBrk="0" hangingPunct="1">
      <a:defRPr kern="1200">
        <a:solidFill>
          <a:schemeClr val="tx1"/>
        </a:solidFill>
        <a:latin typeface="Calibri" charset="0"/>
        <a:ea typeface="MS P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g" initials="D" lastIdx="1" clrIdx="0">
    <p:extLst>
      <p:ext uri="{19B8F6BF-5375-455C-9EA6-DF929625EA0E}">
        <p15:presenceInfo xmlns:p15="http://schemas.microsoft.com/office/powerpoint/2012/main" userId="Dou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6029"/>
    <a:srgbClr val="FF1D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1" autoAdjust="0"/>
    <p:restoredTop sz="79319" autoAdjust="0"/>
  </p:normalViewPr>
  <p:slideViewPr>
    <p:cSldViewPr>
      <p:cViewPr varScale="1">
        <p:scale>
          <a:sx n="53" d="100"/>
          <a:sy n="53" d="100"/>
        </p:scale>
        <p:origin x="852" y="36"/>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F:\IlockerBackup.4.1.10\Manuscripts\Sturgeon%20Egg%20Mortality%20Sources\Egg%20Experiments\RCBD.Predation.6.26.09.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IlockerBackup.4.1.10\Manuscripts\Sturgeon%20Egg%20Mortality%20Sources\Egg%20Experiments\RCBD.Predation.6.26.09.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IlockerBackup.4.1.10\Manuscripts\Sturgeon%20Egg%20Mortality%20Sources\Egg%20Experiments\RCBD.Predation.6.26.09.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plotArea>
      <c:layout>
        <c:manualLayout>
          <c:layoutTarget val="inner"/>
          <c:xMode val="edge"/>
          <c:yMode val="edge"/>
          <c:x val="0.20436925853018387"/>
          <c:y val="2.8888888888888888E-2"/>
          <c:w val="0.74589710465879389"/>
          <c:h val="0.82444444444444465"/>
        </c:manualLayout>
      </c:layout>
      <c:lineChart>
        <c:grouping val="standard"/>
        <c:varyColors val="0"/>
        <c:ser>
          <c:idx val="0"/>
          <c:order val="0"/>
          <c:tx>
            <c:strRef>
              <c:f>Fungus.Des!$M$2</c:f>
              <c:strCache>
                <c:ptCount val="1"/>
                <c:pt idx="0">
                  <c:v>Open</c:v>
                </c:pt>
              </c:strCache>
            </c:strRef>
          </c:tx>
          <c:marker>
            <c:symbol val="none"/>
          </c:marker>
          <c:errBars>
            <c:errDir val="y"/>
            <c:errBarType val="both"/>
            <c:errValType val="cust"/>
            <c:noEndCap val="0"/>
            <c:plus>
              <c:numRef>
                <c:f>(Fungus.Des!$S$44,Fungus.Des!$S$48,Fungus.Des!$S$52,Fungus.Des!$S$56,Fungus.Des!$S$60,Fungus.Des!$S$64)</c:f>
                <c:numCache>
                  <c:formatCode>General</c:formatCode>
                  <c:ptCount val="6"/>
                  <c:pt idx="0">
                    <c:v>0</c:v>
                  </c:pt>
                  <c:pt idx="1">
                    <c:v>3.6304670483602169E-2</c:v>
                  </c:pt>
                  <c:pt idx="2">
                    <c:v>3.6304670483602169E-2</c:v>
                  </c:pt>
                  <c:pt idx="3">
                    <c:v>3.6300929633070841E-2</c:v>
                  </c:pt>
                  <c:pt idx="4">
                    <c:v>3.6300929633070883E-2</c:v>
                  </c:pt>
                  <c:pt idx="5">
                    <c:v>3.6300929633070814E-2</c:v>
                  </c:pt>
                </c:numCache>
              </c:numRef>
            </c:plus>
            <c:minus>
              <c:numRef>
                <c:f>(Fungus.Des!$S$44,Fungus.Des!$S$48,Fungus.Des!$S$52,Fungus.Des!$S$56,Fungus.Des!$S$60,Fungus.Des!$S$64)</c:f>
                <c:numCache>
                  <c:formatCode>General</c:formatCode>
                  <c:ptCount val="6"/>
                  <c:pt idx="0">
                    <c:v>0</c:v>
                  </c:pt>
                  <c:pt idx="1">
                    <c:v>3.6304670483602169E-2</c:v>
                  </c:pt>
                  <c:pt idx="2">
                    <c:v>3.6304670483602169E-2</c:v>
                  </c:pt>
                  <c:pt idx="3">
                    <c:v>3.6300929633070841E-2</c:v>
                  </c:pt>
                  <c:pt idx="4">
                    <c:v>3.6300929633070883E-2</c:v>
                  </c:pt>
                  <c:pt idx="5">
                    <c:v>3.6300929633070814E-2</c:v>
                  </c:pt>
                </c:numCache>
              </c:numRef>
            </c:minus>
          </c:errBars>
          <c:cat>
            <c:numRef>
              <c:f>(Fungus.Des!$K$44,Fungus.Des!$K$48,Fungus.Des!$K$52,Fungus.Des!$K$56,Fungus.Des!$K$60,Fungus.Des!$K$64)</c:f>
              <c:numCache>
                <c:formatCode>General</c:formatCode>
                <c:ptCount val="6"/>
                <c:pt idx="0">
                  <c:v>0</c:v>
                </c:pt>
                <c:pt idx="1">
                  <c:v>24</c:v>
                </c:pt>
                <c:pt idx="2">
                  <c:v>48</c:v>
                </c:pt>
                <c:pt idx="3">
                  <c:v>72</c:v>
                </c:pt>
                <c:pt idx="4">
                  <c:v>96</c:v>
                </c:pt>
                <c:pt idx="5">
                  <c:v>120</c:v>
                </c:pt>
              </c:numCache>
            </c:numRef>
          </c:cat>
          <c:val>
            <c:numRef>
              <c:f>(Fungus.Des!$O$44,Fungus.Des!$O$48,Fungus.Des!$O$52,Fungus.Des!$O$56,Fungus.Des!$O$60,Fungus.Des!$O$64)</c:f>
              <c:numCache>
                <c:formatCode>General</c:formatCode>
                <c:ptCount val="6"/>
                <c:pt idx="0">
                  <c:v>0</c:v>
                </c:pt>
                <c:pt idx="1">
                  <c:v>7.2805471809631881E-3</c:v>
                </c:pt>
                <c:pt idx="2">
                  <c:v>7.2805471809631881E-3</c:v>
                </c:pt>
                <c:pt idx="3">
                  <c:v>0.13442833810822857</c:v>
                </c:pt>
                <c:pt idx="4">
                  <c:v>0.61038489927420669</c:v>
                </c:pt>
                <c:pt idx="5">
                  <c:v>0.74739956742175762</c:v>
                </c:pt>
              </c:numCache>
            </c:numRef>
          </c:val>
          <c:smooth val="0"/>
          <c:extLst>
            <c:ext xmlns:c16="http://schemas.microsoft.com/office/drawing/2014/chart" uri="{C3380CC4-5D6E-409C-BE32-E72D297353CC}">
              <c16:uniqueId val="{00000000-6A07-4E50-80BF-ADD14DE26436}"/>
            </c:ext>
          </c:extLst>
        </c:ser>
        <c:ser>
          <c:idx val="3"/>
          <c:order val="1"/>
          <c:tx>
            <c:strRef>
              <c:f>Fungus.Des!$M$5</c:f>
              <c:strCache>
                <c:ptCount val="1"/>
                <c:pt idx="0">
                  <c:v>Large Mesh</c:v>
                </c:pt>
              </c:strCache>
            </c:strRef>
          </c:tx>
          <c:marker>
            <c:symbol val="none"/>
          </c:marker>
          <c:errBars>
            <c:errDir val="y"/>
            <c:errBarType val="both"/>
            <c:errValType val="cust"/>
            <c:noEndCap val="0"/>
            <c:plus>
              <c:numRef>
                <c:f>(Fungus.Des!$S$47,Fungus.Des!$S$51,Fungus.Des!$S$55,Fungus.Des!$S$59,Fungus.Des!$S$63,Fungus.Des!$S$67)</c:f>
                <c:numCache>
                  <c:formatCode>General</c:formatCode>
                  <c:ptCount val="6"/>
                  <c:pt idx="0">
                    <c:v>0</c:v>
                  </c:pt>
                  <c:pt idx="1">
                    <c:v>2.2545025158808671E-2</c:v>
                  </c:pt>
                  <c:pt idx="2">
                    <c:v>2.2545025158808671E-2</c:v>
                  </c:pt>
                  <c:pt idx="3">
                    <c:v>2.2539087629087566E-2</c:v>
                  </c:pt>
                  <c:pt idx="4">
                    <c:v>2.2539087629087552E-2</c:v>
                  </c:pt>
                  <c:pt idx="5">
                    <c:v>2.2539087629087573E-2</c:v>
                  </c:pt>
                </c:numCache>
              </c:numRef>
            </c:plus>
            <c:minus>
              <c:numRef>
                <c:f>(Fungus.Des!$S$47,Fungus.Des!$S$51,Fungus.Des!$S$55,Fungus.Des!$S$59,Fungus.Des!$S$63,Fungus.Des!$S$67)</c:f>
                <c:numCache>
                  <c:formatCode>General</c:formatCode>
                  <c:ptCount val="6"/>
                  <c:pt idx="0">
                    <c:v>0</c:v>
                  </c:pt>
                  <c:pt idx="1">
                    <c:v>2.2545025158808671E-2</c:v>
                  </c:pt>
                  <c:pt idx="2">
                    <c:v>2.2545025158808671E-2</c:v>
                  </c:pt>
                  <c:pt idx="3">
                    <c:v>2.2539087629087566E-2</c:v>
                  </c:pt>
                  <c:pt idx="4">
                    <c:v>2.2539087629087552E-2</c:v>
                  </c:pt>
                  <c:pt idx="5">
                    <c:v>2.2539087629087573E-2</c:v>
                  </c:pt>
                </c:numCache>
              </c:numRef>
            </c:minus>
          </c:errBars>
          <c:cat>
            <c:numRef>
              <c:f>(Fungus.Des!$K$44,Fungus.Des!$K$48,Fungus.Des!$K$52,Fungus.Des!$K$56,Fungus.Des!$K$60,Fungus.Des!$K$64)</c:f>
              <c:numCache>
                <c:formatCode>General</c:formatCode>
                <c:ptCount val="6"/>
                <c:pt idx="0">
                  <c:v>0</c:v>
                </c:pt>
                <c:pt idx="1">
                  <c:v>24</c:v>
                </c:pt>
                <c:pt idx="2">
                  <c:v>48</c:v>
                </c:pt>
                <c:pt idx="3">
                  <c:v>72</c:v>
                </c:pt>
                <c:pt idx="4">
                  <c:v>96</c:v>
                </c:pt>
                <c:pt idx="5">
                  <c:v>120</c:v>
                </c:pt>
              </c:numCache>
            </c:numRef>
          </c:cat>
          <c:val>
            <c:numRef>
              <c:f>(Fungus.Des!$O$47,Fungus.Des!$O$51,Fungus.Des!$O$55,Fungus.Des!$O$59,Fungus.Des!$O$63,Fungus.Des!$O$67)</c:f>
              <c:numCache>
                <c:formatCode>General</c:formatCode>
                <c:ptCount val="6"/>
                <c:pt idx="0">
                  <c:v>0</c:v>
                </c:pt>
                <c:pt idx="1">
                  <c:v>1.5776701031203424E-5</c:v>
                </c:pt>
                <c:pt idx="2">
                  <c:v>1.5776701031203424E-5</c:v>
                </c:pt>
                <c:pt idx="3">
                  <c:v>5.1530699478436109E-2</c:v>
                </c:pt>
                <c:pt idx="4">
                  <c:v>0.55598419346662786</c:v>
                </c:pt>
                <c:pt idx="5">
                  <c:v>0.72179647124692781</c:v>
                </c:pt>
              </c:numCache>
            </c:numRef>
          </c:val>
          <c:smooth val="0"/>
          <c:extLst>
            <c:ext xmlns:c16="http://schemas.microsoft.com/office/drawing/2014/chart" uri="{C3380CC4-5D6E-409C-BE32-E72D297353CC}">
              <c16:uniqueId val="{00000001-6A07-4E50-80BF-ADD14DE26436}"/>
            </c:ext>
          </c:extLst>
        </c:ser>
        <c:ser>
          <c:idx val="2"/>
          <c:order val="2"/>
          <c:tx>
            <c:strRef>
              <c:f>Fungus.Des!$M$4</c:f>
              <c:strCache>
                <c:ptCount val="1"/>
                <c:pt idx="0">
                  <c:v>Small Mesh</c:v>
                </c:pt>
              </c:strCache>
            </c:strRef>
          </c:tx>
          <c:marker>
            <c:symbol val="none"/>
          </c:marker>
          <c:errBars>
            <c:errDir val="y"/>
            <c:errBarType val="both"/>
            <c:errValType val="cust"/>
            <c:noEndCap val="0"/>
            <c:plus>
              <c:numRef>
                <c:f>(Fungus.Des!$S$46,Fungus.Des!$S$50,Fungus.Des!$S$54,Fungus.Des!$S$58,Fungus.Des!$S$62,Fungus.Des!$S$66)</c:f>
                <c:numCache>
                  <c:formatCode>General</c:formatCode>
                  <c:ptCount val="6"/>
                  <c:pt idx="0">
                    <c:v>0</c:v>
                  </c:pt>
                  <c:pt idx="1">
                    <c:v>2.6405030301006646E-2</c:v>
                  </c:pt>
                  <c:pt idx="2">
                    <c:v>2.6405030301006646E-2</c:v>
                  </c:pt>
                  <c:pt idx="3">
                    <c:v>2.639861721845688E-2</c:v>
                  </c:pt>
                  <c:pt idx="4">
                    <c:v>2.639861721845688E-2</c:v>
                  </c:pt>
                  <c:pt idx="5">
                    <c:v>2.6398617218456811E-2</c:v>
                  </c:pt>
                </c:numCache>
              </c:numRef>
            </c:plus>
            <c:minus>
              <c:numRef>
                <c:f>(Fungus.Des!$S$46,Fungus.Des!$S$50,Fungus.Des!$S$54,Fungus.Des!$S$58,Fungus.Des!$S$62,Fungus.Des!$S$66)</c:f>
                <c:numCache>
                  <c:formatCode>General</c:formatCode>
                  <c:ptCount val="6"/>
                  <c:pt idx="0">
                    <c:v>0</c:v>
                  </c:pt>
                  <c:pt idx="1">
                    <c:v>2.6405030301006646E-2</c:v>
                  </c:pt>
                  <c:pt idx="2">
                    <c:v>2.6405030301006646E-2</c:v>
                  </c:pt>
                  <c:pt idx="3">
                    <c:v>2.639861721845688E-2</c:v>
                  </c:pt>
                  <c:pt idx="4">
                    <c:v>2.639861721845688E-2</c:v>
                  </c:pt>
                  <c:pt idx="5">
                    <c:v>2.6398617218456811E-2</c:v>
                  </c:pt>
                </c:numCache>
              </c:numRef>
            </c:minus>
          </c:errBars>
          <c:cat>
            <c:numRef>
              <c:f>(Fungus.Des!$K$44,Fungus.Des!$K$48,Fungus.Des!$K$52,Fungus.Des!$K$56,Fungus.Des!$K$60,Fungus.Des!$K$64)</c:f>
              <c:numCache>
                <c:formatCode>General</c:formatCode>
                <c:ptCount val="6"/>
                <c:pt idx="0">
                  <c:v>0</c:v>
                </c:pt>
                <c:pt idx="1">
                  <c:v>24</c:v>
                </c:pt>
                <c:pt idx="2">
                  <c:v>48</c:v>
                </c:pt>
                <c:pt idx="3">
                  <c:v>72</c:v>
                </c:pt>
                <c:pt idx="4">
                  <c:v>96</c:v>
                </c:pt>
                <c:pt idx="5">
                  <c:v>120</c:v>
                </c:pt>
              </c:numCache>
            </c:numRef>
          </c:cat>
          <c:val>
            <c:numRef>
              <c:f>(Fungus.Des!$O$46,Fungus.Des!$O$50,Fungus.Des!$O$54,Fungus.Des!$O$58,Fungus.Des!$O$62,Fungus.Des!$O$66)</c:f>
              <c:numCache>
                <c:formatCode>General</c:formatCode>
                <c:ptCount val="6"/>
                <c:pt idx="0">
                  <c:v>0</c:v>
                </c:pt>
                <c:pt idx="1">
                  <c:v>0</c:v>
                </c:pt>
                <c:pt idx="2">
                  <c:v>0</c:v>
                </c:pt>
                <c:pt idx="3">
                  <c:v>0.23585032646051818</c:v>
                </c:pt>
                <c:pt idx="4">
                  <c:v>0.79594580079792954</c:v>
                </c:pt>
                <c:pt idx="5">
                  <c:v>0.80299255437963912</c:v>
                </c:pt>
              </c:numCache>
            </c:numRef>
          </c:val>
          <c:smooth val="0"/>
          <c:extLst>
            <c:ext xmlns:c16="http://schemas.microsoft.com/office/drawing/2014/chart" uri="{C3380CC4-5D6E-409C-BE32-E72D297353CC}">
              <c16:uniqueId val="{00000002-6A07-4E50-80BF-ADD14DE26436}"/>
            </c:ext>
          </c:extLst>
        </c:ser>
        <c:ser>
          <c:idx val="1"/>
          <c:order val="3"/>
          <c:tx>
            <c:strRef>
              <c:f>Fungus.Des!$M$3</c:f>
              <c:strCache>
                <c:ptCount val="1"/>
                <c:pt idx="0">
                  <c:v>Fine Mesh</c:v>
                </c:pt>
              </c:strCache>
            </c:strRef>
          </c:tx>
          <c:marker>
            <c:symbol val="none"/>
          </c:marker>
          <c:errBars>
            <c:errDir val="y"/>
            <c:errBarType val="both"/>
            <c:errValType val="cust"/>
            <c:noEndCap val="0"/>
            <c:plus>
              <c:numRef>
                <c:f>(Fungus.Des!$S$45,Fungus.Des!$S$49,Fungus.Des!$S$53,Fungus.Des!$S$57,Fungus.Des!$S$61,Fungus.Des!$S$65)</c:f>
                <c:numCache>
                  <c:formatCode>General</c:formatCode>
                  <c:ptCount val="6"/>
                  <c:pt idx="0">
                    <c:v>0</c:v>
                  </c:pt>
                  <c:pt idx="1">
                    <c:v>2.6181023347367868E-2</c:v>
                  </c:pt>
                  <c:pt idx="2">
                    <c:v>2.6181023347367868E-2</c:v>
                  </c:pt>
                  <c:pt idx="3">
                    <c:v>2.6174636792592153E-2</c:v>
                  </c:pt>
                  <c:pt idx="4">
                    <c:v>2.6174636792592101E-2</c:v>
                  </c:pt>
                  <c:pt idx="5">
                    <c:v>2.617463679259217E-2</c:v>
                  </c:pt>
                </c:numCache>
              </c:numRef>
            </c:plus>
            <c:minus>
              <c:numRef>
                <c:f>(Fungus.Des!$S$45,Fungus.Des!$S$49,Fungus.Des!$S$53,Fungus.Des!$S$57,Fungus.Des!$S$61,Fungus.Des!$S$65)</c:f>
                <c:numCache>
                  <c:formatCode>General</c:formatCode>
                  <c:ptCount val="6"/>
                  <c:pt idx="0">
                    <c:v>0</c:v>
                  </c:pt>
                  <c:pt idx="1">
                    <c:v>2.6181023347367868E-2</c:v>
                  </c:pt>
                  <c:pt idx="2">
                    <c:v>2.6181023347367868E-2</c:v>
                  </c:pt>
                  <c:pt idx="3">
                    <c:v>2.6174636792592153E-2</c:v>
                  </c:pt>
                  <c:pt idx="4">
                    <c:v>2.6174636792592101E-2</c:v>
                  </c:pt>
                  <c:pt idx="5">
                    <c:v>2.617463679259217E-2</c:v>
                  </c:pt>
                </c:numCache>
              </c:numRef>
            </c:minus>
          </c:errBars>
          <c:cat>
            <c:numRef>
              <c:f>(Fungus.Des!$K$44,Fungus.Des!$K$48,Fungus.Des!$K$52,Fungus.Des!$K$56,Fungus.Des!$K$60,Fungus.Des!$K$64)</c:f>
              <c:numCache>
                <c:formatCode>General</c:formatCode>
                <c:ptCount val="6"/>
                <c:pt idx="0">
                  <c:v>0</c:v>
                </c:pt>
                <c:pt idx="1">
                  <c:v>24</c:v>
                </c:pt>
                <c:pt idx="2">
                  <c:v>48</c:v>
                </c:pt>
                <c:pt idx="3">
                  <c:v>72</c:v>
                </c:pt>
                <c:pt idx="4">
                  <c:v>96</c:v>
                </c:pt>
                <c:pt idx="5">
                  <c:v>120</c:v>
                </c:pt>
              </c:numCache>
            </c:numRef>
          </c:cat>
          <c:val>
            <c:numRef>
              <c:f>(Fungus.Des!$O$45,Fungus.Des!$O$49,Fungus.Des!$O$53,Fungus.Des!$O$57,Fungus.Des!$O$61,Fungus.Des!$O$65)</c:f>
              <c:numCache>
                <c:formatCode>General</c:formatCode>
                <c:ptCount val="6"/>
                <c:pt idx="0">
                  <c:v>0</c:v>
                </c:pt>
                <c:pt idx="1">
                  <c:v>0</c:v>
                </c:pt>
                <c:pt idx="2">
                  <c:v>1.5991468486903089E-3</c:v>
                </c:pt>
                <c:pt idx="3">
                  <c:v>0.14524722085751013</c:v>
                </c:pt>
                <c:pt idx="4">
                  <c:v>0.78487584386820064</c:v>
                </c:pt>
                <c:pt idx="5">
                  <c:v>0.79198216669233257</c:v>
                </c:pt>
              </c:numCache>
            </c:numRef>
          </c:val>
          <c:smooth val="0"/>
          <c:extLst>
            <c:ext xmlns:c16="http://schemas.microsoft.com/office/drawing/2014/chart" uri="{C3380CC4-5D6E-409C-BE32-E72D297353CC}">
              <c16:uniqueId val="{00000003-6A07-4E50-80BF-ADD14DE26436}"/>
            </c:ext>
          </c:extLst>
        </c:ser>
        <c:dLbls>
          <c:showLegendKey val="0"/>
          <c:showVal val="0"/>
          <c:showCatName val="0"/>
          <c:showSerName val="0"/>
          <c:showPercent val="0"/>
          <c:showBubbleSize val="0"/>
        </c:dLbls>
        <c:smooth val="0"/>
        <c:axId val="70687744"/>
        <c:axId val="70607616"/>
      </c:lineChart>
      <c:catAx>
        <c:axId val="70687744"/>
        <c:scaling>
          <c:orientation val="minMax"/>
        </c:scaling>
        <c:delete val="0"/>
        <c:axPos val="b"/>
        <c:numFmt formatCode="General" sourceLinked="1"/>
        <c:majorTickMark val="out"/>
        <c:minorTickMark val="none"/>
        <c:tickLblPos val="nextTo"/>
        <c:txPr>
          <a:bodyPr rot="0" vert="horz"/>
          <a:lstStyle/>
          <a:p>
            <a:pPr>
              <a:defRPr/>
            </a:pPr>
            <a:endParaRPr lang="en-US"/>
          </a:p>
        </c:txPr>
        <c:crossAx val="70607616"/>
        <c:crosses val="autoZero"/>
        <c:auto val="1"/>
        <c:lblAlgn val="ctr"/>
        <c:lblOffset val="100"/>
        <c:noMultiLvlLbl val="0"/>
      </c:catAx>
      <c:valAx>
        <c:axId val="70607616"/>
        <c:scaling>
          <c:orientation val="minMax"/>
          <c:max val="1"/>
          <c:min val="0"/>
        </c:scaling>
        <c:delete val="0"/>
        <c:axPos val="l"/>
        <c:title>
          <c:tx>
            <c:rich>
              <a:bodyPr/>
              <a:lstStyle/>
              <a:p>
                <a:pPr>
                  <a:defRPr/>
                </a:pPr>
                <a:r>
                  <a:rPr lang="en-US"/>
                  <a:t>Percent of total mortality</a:t>
                </a:r>
              </a:p>
            </c:rich>
          </c:tx>
          <c:layout>
            <c:manualLayout>
              <c:xMode val="edge"/>
              <c:yMode val="edge"/>
              <c:x val="1.5415846456692914E-3"/>
              <c:y val="0.11366569532996758"/>
            </c:manualLayout>
          </c:layout>
          <c:overlay val="0"/>
        </c:title>
        <c:numFmt formatCode="#,##0.0" sourceLinked="0"/>
        <c:majorTickMark val="out"/>
        <c:minorTickMark val="none"/>
        <c:tickLblPos val="nextTo"/>
        <c:txPr>
          <a:bodyPr rot="0" vert="horz"/>
          <a:lstStyle/>
          <a:p>
            <a:pPr>
              <a:defRPr/>
            </a:pPr>
            <a:endParaRPr lang="en-US"/>
          </a:p>
        </c:txPr>
        <c:crossAx val="70687744"/>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20473419989168037"/>
          <c:y val="3.5906798414904045E-2"/>
          <c:w val="0.79473004214509391"/>
          <c:h val="0.81809376769080377"/>
        </c:manualLayout>
      </c:layout>
      <c:lineChart>
        <c:grouping val="standard"/>
        <c:varyColors val="0"/>
        <c:ser>
          <c:idx val="0"/>
          <c:order val="0"/>
          <c:tx>
            <c:strRef>
              <c:f>'Removal.Des'!$H$1</c:f>
              <c:strCache>
                <c:ptCount val="1"/>
                <c:pt idx="0">
                  <c:v>Open</c:v>
                </c:pt>
              </c:strCache>
            </c:strRef>
          </c:tx>
          <c:marker>
            <c:symbol val="none"/>
          </c:marker>
          <c:errBars>
            <c:errDir val="y"/>
            <c:errBarType val="both"/>
            <c:errValType val="cust"/>
            <c:noEndCap val="0"/>
            <c:plus>
              <c:numRef>
                <c:f>('Removal.Des'!$S$10,'Removal.Des'!$S$14,'Removal.Des'!$S$18,'Removal.Des'!$S$22,'Removal.Des'!$S$26,'Removal.Des'!$S$30)</c:f>
                <c:numCache>
                  <c:formatCode>General</c:formatCode>
                  <c:ptCount val="6"/>
                  <c:pt idx="0">
                    <c:v>0</c:v>
                  </c:pt>
                  <c:pt idx="1">
                    <c:v>4.3455529843845916E-2</c:v>
                  </c:pt>
                  <c:pt idx="2">
                    <c:v>4.3125843098857329E-2</c:v>
                  </c:pt>
                  <c:pt idx="3">
                    <c:v>4.3129905997377545E-2</c:v>
                  </c:pt>
                  <c:pt idx="4">
                    <c:v>4.3129905997377482E-2</c:v>
                  </c:pt>
                  <c:pt idx="5">
                    <c:v>4.3129905997377545E-2</c:v>
                  </c:pt>
                </c:numCache>
              </c:numRef>
            </c:plus>
            <c:minus>
              <c:numRef>
                <c:f>('Removal.Des'!$S$10,'Removal.Des'!$S$14,'Removal.Des'!$S$18,'Removal.Des'!$S$22,'Removal.Des'!$S$26,'Removal.Des'!$S$30)</c:f>
                <c:numCache>
                  <c:formatCode>General</c:formatCode>
                  <c:ptCount val="6"/>
                  <c:pt idx="0">
                    <c:v>0</c:v>
                  </c:pt>
                  <c:pt idx="1">
                    <c:v>4.3455529843845916E-2</c:v>
                  </c:pt>
                  <c:pt idx="2">
                    <c:v>4.3125843098857329E-2</c:v>
                  </c:pt>
                  <c:pt idx="3">
                    <c:v>4.3129905997377545E-2</c:v>
                  </c:pt>
                  <c:pt idx="4">
                    <c:v>4.3129905997377482E-2</c:v>
                  </c:pt>
                  <c:pt idx="5">
                    <c:v>4.3129905997377545E-2</c:v>
                  </c:pt>
                </c:numCache>
              </c:numRef>
            </c:minus>
          </c:errBars>
          <c:cat>
            <c:numRef>
              <c:f>('Removal.Des'!$K$10,'Removal.Des'!$K$14,'Removal.Des'!$K$18,'Removal.Des'!$K$22,'Removal.Des'!$K$26,'Removal.Des'!$K$30)</c:f>
              <c:numCache>
                <c:formatCode>General</c:formatCode>
                <c:ptCount val="6"/>
                <c:pt idx="0">
                  <c:v>0</c:v>
                </c:pt>
                <c:pt idx="1">
                  <c:v>24</c:v>
                </c:pt>
                <c:pt idx="2">
                  <c:v>48</c:v>
                </c:pt>
                <c:pt idx="3">
                  <c:v>72</c:v>
                </c:pt>
                <c:pt idx="4">
                  <c:v>96</c:v>
                </c:pt>
                <c:pt idx="5">
                  <c:v>120</c:v>
                </c:pt>
              </c:numCache>
            </c:numRef>
          </c:cat>
          <c:val>
            <c:numRef>
              <c:f>('Removal.Des'!$O$10,'Removal.Des'!$O$14,'Removal.Des'!$O$18,'Removal.Des'!$O$22,'Removal.Des'!$O$26,'Removal.Des'!$O$30)</c:f>
              <c:numCache>
                <c:formatCode>General</c:formatCode>
                <c:ptCount val="6"/>
                <c:pt idx="0">
                  <c:v>0</c:v>
                </c:pt>
                <c:pt idx="1">
                  <c:v>1.9833166965754899E-2</c:v>
                </c:pt>
                <c:pt idx="2">
                  <c:v>2.8622667235826887E-2</c:v>
                </c:pt>
                <c:pt idx="3">
                  <c:v>8.5925750580205046E-2</c:v>
                </c:pt>
                <c:pt idx="4">
                  <c:v>0.17606065188511599</c:v>
                </c:pt>
                <c:pt idx="5">
                  <c:v>0.22148872661689134</c:v>
                </c:pt>
              </c:numCache>
            </c:numRef>
          </c:val>
          <c:smooth val="0"/>
          <c:extLst>
            <c:ext xmlns:c16="http://schemas.microsoft.com/office/drawing/2014/chart" uri="{C3380CC4-5D6E-409C-BE32-E72D297353CC}">
              <c16:uniqueId val="{00000000-7341-47E7-828F-999F7B835FE7}"/>
            </c:ext>
          </c:extLst>
        </c:ser>
        <c:ser>
          <c:idx val="3"/>
          <c:order val="1"/>
          <c:tx>
            <c:strRef>
              <c:f>'Removal.Des'!$I$4</c:f>
              <c:strCache>
                <c:ptCount val="1"/>
                <c:pt idx="0">
                  <c:v>Large Mesh</c:v>
                </c:pt>
              </c:strCache>
            </c:strRef>
          </c:tx>
          <c:marker>
            <c:symbol val="none"/>
          </c:marker>
          <c:errBars>
            <c:errDir val="y"/>
            <c:errBarType val="both"/>
            <c:errValType val="cust"/>
            <c:noEndCap val="0"/>
            <c:plus>
              <c:numRef>
                <c:f>('Removal.Des'!$S$13,'Removal.Des'!$S$17,'Removal.Des'!$S$21,'Removal.Des'!$S$25,'Removal.Des'!$S$29,'Removal.Des'!$S$33)</c:f>
                <c:numCache>
                  <c:formatCode>General</c:formatCode>
                  <c:ptCount val="6"/>
                  <c:pt idx="0">
                    <c:v>0</c:v>
                  </c:pt>
                  <c:pt idx="1">
                    <c:v>4.3125843098857329E-2</c:v>
                  </c:pt>
                  <c:pt idx="2">
                    <c:v>4.3089285236105772E-2</c:v>
                  </c:pt>
                  <c:pt idx="3">
                    <c:v>4.3129905997377545E-2</c:v>
                  </c:pt>
                  <c:pt idx="4">
                    <c:v>4.3089285236105772E-2</c:v>
                  </c:pt>
                  <c:pt idx="5">
                    <c:v>4.3089285236105772E-2</c:v>
                  </c:pt>
                </c:numCache>
              </c:numRef>
            </c:plus>
            <c:minus>
              <c:numRef>
                <c:f>('Removal.Des'!$S$13,'Removal.Des'!$S$17,'Removal.Des'!$S$21,'Removal.Des'!$S$25,'Removal.Des'!$S$29,'Removal.Des'!$S$33)</c:f>
                <c:numCache>
                  <c:formatCode>General</c:formatCode>
                  <c:ptCount val="6"/>
                  <c:pt idx="0">
                    <c:v>0</c:v>
                  </c:pt>
                  <c:pt idx="1">
                    <c:v>4.3125843098857329E-2</c:v>
                  </c:pt>
                  <c:pt idx="2">
                    <c:v>4.3089285236105772E-2</c:v>
                  </c:pt>
                  <c:pt idx="3">
                    <c:v>4.3129905997377545E-2</c:v>
                  </c:pt>
                  <c:pt idx="4">
                    <c:v>4.3089285236105772E-2</c:v>
                  </c:pt>
                  <c:pt idx="5">
                    <c:v>4.3089285236105772E-2</c:v>
                  </c:pt>
                </c:numCache>
              </c:numRef>
            </c:minus>
          </c:errBars>
          <c:cat>
            <c:numRef>
              <c:f>('Removal.Des'!$K$10,'Removal.Des'!$K$14,'Removal.Des'!$K$18,'Removal.Des'!$K$22,'Removal.Des'!$K$26,'Removal.Des'!$K$30)</c:f>
              <c:numCache>
                <c:formatCode>General</c:formatCode>
                <c:ptCount val="6"/>
                <c:pt idx="0">
                  <c:v>0</c:v>
                </c:pt>
                <c:pt idx="1">
                  <c:v>24</c:v>
                </c:pt>
                <c:pt idx="2">
                  <c:v>48</c:v>
                </c:pt>
                <c:pt idx="3">
                  <c:v>72</c:v>
                </c:pt>
                <c:pt idx="4">
                  <c:v>96</c:v>
                </c:pt>
                <c:pt idx="5">
                  <c:v>120</c:v>
                </c:pt>
              </c:numCache>
            </c:numRef>
          </c:cat>
          <c:val>
            <c:numRef>
              <c:f>('Removal.Des'!$O$13,'Removal.Des'!$O$17,'Removal.Des'!$O$21,'Removal.Des'!$O$25,'Removal.Des'!$O$29,'Removal.Des'!$O$33)</c:f>
              <c:numCache>
                <c:formatCode>General</c:formatCode>
                <c:ptCount val="6"/>
                <c:pt idx="0">
                  <c:v>0</c:v>
                </c:pt>
                <c:pt idx="1">
                  <c:v>1.9472280844614543E-2</c:v>
                </c:pt>
                <c:pt idx="2">
                  <c:v>4.1839114774459403E-2</c:v>
                </c:pt>
                <c:pt idx="3">
                  <c:v>6.4853638850967399E-2</c:v>
                </c:pt>
                <c:pt idx="4">
                  <c:v>0.11361425920979946</c:v>
                </c:pt>
                <c:pt idx="5">
                  <c:v>0.15801300460086781</c:v>
                </c:pt>
              </c:numCache>
            </c:numRef>
          </c:val>
          <c:smooth val="0"/>
          <c:extLst>
            <c:ext xmlns:c16="http://schemas.microsoft.com/office/drawing/2014/chart" uri="{C3380CC4-5D6E-409C-BE32-E72D297353CC}">
              <c16:uniqueId val="{00000001-7341-47E7-828F-999F7B835FE7}"/>
            </c:ext>
          </c:extLst>
        </c:ser>
        <c:ser>
          <c:idx val="2"/>
          <c:order val="2"/>
          <c:tx>
            <c:strRef>
              <c:f>'Removal.Des'!$I$3</c:f>
              <c:strCache>
                <c:ptCount val="1"/>
                <c:pt idx="0">
                  <c:v>Small Mesh</c:v>
                </c:pt>
              </c:strCache>
            </c:strRef>
          </c:tx>
          <c:marker>
            <c:symbol val="none"/>
          </c:marker>
          <c:errBars>
            <c:errDir val="y"/>
            <c:errBarType val="both"/>
            <c:errValType val="cust"/>
            <c:noEndCap val="0"/>
            <c:plus>
              <c:numRef>
                <c:f>('Removal.Des'!$S$12,'Removal.Des'!$S$16,'Removal.Des'!$S$20,'Removal.Des'!$S$24,'Removal.Des'!$S$28,'Removal.Des'!$S$32)</c:f>
                <c:numCache>
                  <c:formatCode>General</c:formatCode>
                  <c:ptCount val="6"/>
                  <c:pt idx="0">
                    <c:v>0</c:v>
                  </c:pt>
                  <c:pt idx="1">
                    <c:v>2.4077871355526092E-2</c:v>
                  </c:pt>
                  <c:pt idx="2">
                    <c:v>3.058856290364044E-2</c:v>
                  </c:pt>
                  <c:pt idx="3">
                    <c:v>4.3125843098857329E-2</c:v>
                  </c:pt>
                  <c:pt idx="4">
                    <c:v>4.3129905997377545E-2</c:v>
                  </c:pt>
                  <c:pt idx="5">
                    <c:v>4.3129905997377545E-2</c:v>
                  </c:pt>
                </c:numCache>
              </c:numRef>
            </c:plus>
            <c:minus>
              <c:numRef>
                <c:f>('Removal.Des'!$S$12,'Removal.Des'!$S$16,'Removal.Des'!$S$20,'Removal.Des'!$S$24,'Removal.Des'!$S$28,'Removal.Des'!$S$32)</c:f>
                <c:numCache>
                  <c:formatCode>General</c:formatCode>
                  <c:ptCount val="6"/>
                  <c:pt idx="0">
                    <c:v>0</c:v>
                  </c:pt>
                  <c:pt idx="1">
                    <c:v>2.4077871355526092E-2</c:v>
                  </c:pt>
                  <c:pt idx="2">
                    <c:v>3.058856290364044E-2</c:v>
                  </c:pt>
                  <c:pt idx="3">
                    <c:v>4.3125843098857329E-2</c:v>
                  </c:pt>
                  <c:pt idx="4">
                    <c:v>4.3129905997377545E-2</c:v>
                  </c:pt>
                  <c:pt idx="5">
                    <c:v>4.3129905997377545E-2</c:v>
                  </c:pt>
                </c:numCache>
              </c:numRef>
            </c:minus>
          </c:errBars>
          <c:cat>
            <c:numRef>
              <c:f>('Removal.Des'!$K$10,'Removal.Des'!$K$14,'Removal.Des'!$K$18,'Removal.Des'!$K$22,'Removal.Des'!$K$26,'Removal.Des'!$K$30)</c:f>
              <c:numCache>
                <c:formatCode>General</c:formatCode>
                <c:ptCount val="6"/>
                <c:pt idx="0">
                  <c:v>0</c:v>
                </c:pt>
                <c:pt idx="1">
                  <c:v>24</c:v>
                </c:pt>
                <c:pt idx="2">
                  <c:v>48</c:v>
                </c:pt>
                <c:pt idx="3">
                  <c:v>72</c:v>
                </c:pt>
                <c:pt idx="4">
                  <c:v>96</c:v>
                </c:pt>
                <c:pt idx="5">
                  <c:v>120</c:v>
                </c:pt>
              </c:numCache>
            </c:numRef>
          </c:cat>
          <c:val>
            <c:numRef>
              <c:f>('Removal.Des'!$O$12,'Removal.Des'!$O$16,'Removal.Des'!$O$20,'Removal.Des'!$O$24,'Removal.Des'!$O$28,'Removal.Des'!$O$32)</c:f>
              <c:numCache>
                <c:formatCode>General</c:formatCode>
                <c:ptCount val="6"/>
                <c:pt idx="0">
                  <c:v>0</c:v>
                </c:pt>
                <c:pt idx="1">
                  <c:v>2.4979173609871218E-3</c:v>
                </c:pt>
                <c:pt idx="2">
                  <c:v>5.0679778169782398E-3</c:v>
                </c:pt>
                <c:pt idx="3">
                  <c:v>3.2938119417663531E-2</c:v>
                </c:pt>
                <c:pt idx="4">
                  <c:v>8.7332192545160836E-2</c:v>
                </c:pt>
                <c:pt idx="5">
                  <c:v>8.7332192545160836E-2</c:v>
                </c:pt>
              </c:numCache>
            </c:numRef>
          </c:val>
          <c:smooth val="0"/>
          <c:extLst>
            <c:ext xmlns:c16="http://schemas.microsoft.com/office/drawing/2014/chart" uri="{C3380CC4-5D6E-409C-BE32-E72D297353CC}">
              <c16:uniqueId val="{00000002-7341-47E7-828F-999F7B835FE7}"/>
            </c:ext>
          </c:extLst>
        </c:ser>
        <c:ser>
          <c:idx val="1"/>
          <c:order val="3"/>
          <c:tx>
            <c:strRef>
              <c:f>'Removal.Des'!$I$2</c:f>
              <c:strCache>
                <c:ptCount val="1"/>
                <c:pt idx="0">
                  <c:v>Fine Mesh</c:v>
                </c:pt>
              </c:strCache>
            </c:strRef>
          </c:tx>
          <c:marker>
            <c:symbol val="none"/>
          </c:marker>
          <c:errBars>
            <c:errDir val="y"/>
            <c:errBarType val="both"/>
            <c:errValType val="cust"/>
            <c:noEndCap val="0"/>
            <c:plus>
              <c:numRef>
                <c:f>('Removal.Des'!$S$11,'Removal.Des'!$S$15,'Removal.Des'!$S$19,'Removal.Des'!$S$23,'Removal.Des'!$S$27,'Removal.Des'!$S$31)</c:f>
                <c:numCache>
                  <c:formatCode>General</c:formatCode>
                  <c:ptCount val="6"/>
                  <c:pt idx="0">
                    <c:v>0</c:v>
                  </c:pt>
                  <c:pt idx="1">
                    <c:v>4.3105531347534032E-2</c:v>
                  </c:pt>
                  <c:pt idx="2">
                    <c:v>4.3125843098857308E-2</c:v>
                  </c:pt>
                  <c:pt idx="3">
                    <c:v>4.3125843098857308E-2</c:v>
                  </c:pt>
                  <c:pt idx="4">
                    <c:v>4.3089285236105772E-2</c:v>
                  </c:pt>
                  <c:pt idx="5">
                    <c:v>4.3089285236105772E-2</c:v>
                  </c:pt>
                </c:numCache>
              </c:numRef>
            </c:plus>
            <c:minus>
              <c:numRef>
                <c:f>('Removal.Des'!$S$11,'Removal.Des'!$S$15,'Removal.Des'!$S$19,'Removal.Des'!$S$23,'Removal.Des'!$S$27,'Removal.Des'!$S$31)</c:f>
                <c:numCache>
                  <c:formatCode>General</c:formatCode>
                  <c:ptCount val="6"/>
                  <c:pt idx="0">
                    <c:v>0</c:v>
                  </c:pt>
                  <c:pt idx="1">
                    <c:v>4.3105531347534032E-2</c:v>
                  </c:pt>
                  <c:pt idx="2">
                    <c:v>4.3125843098857308E-2</c:v>
                  </c:pt>
                  <c:pt idx="3">
                    <c:v>4.3125843098857308E-2</c:v>
                  </c:pt>
                  <c:pt idx="4">
                    <c:v>4.3089285236105772E-2</c:v>
                  </c:pt>
                  <c:pt idx="5">
                    <c:v>4.3089285236105772E-2</c:v>
                  </c:pt>
                </c:numCache>
              </c:numRef>
            </c:minus>
          </c:errBars>
          <c:cat>
            <c:numRef>
              <c:f>('Removal.Des'!$K$10,'Removal.Des'!$K$14,'Removal.Des'!$K$18,'Removal.Des'!$K$22,'Removal.Des'!$K$26,'Removal.Des'!$K$30)</c:f>
              <c:numCache>
                <c:formatCode>General</c:formatCode>
                <c:ptCount val="6"/>
                <c:pt idx="0">
                  <c:v>0</c:v>
                </c:pt>
                <c:pt idx="1">
                  <c:v>24</c:v>
                </c:pt>
                <c:pt idx="2">
                  <c:v>48</c:v>
                </c:pt>
                <c:pt idx="3">
                  <c:v>72</c:v>
                </c:pt>
                <c:pt idx="4">
                  <c:v>96</c:v>
                </c:pt>
                <c:pt idx="5">
                  <c:v>120</c:v>
                </c:pt>
              </c:numCache>
            </c:numRef>
          </c:cat>
          <c:val>
            <c:numRef>
              <c:f>('Removal.Des'!$O$11,'Removal.Des'!$O$15,'Removal.Des'!$O$19,'Removal.Des'!$O$23,'Removal.Des'!$O$27,'Removal.Des'!$O$31)</c:f>
              <c:numCache>
                <c:formatCode>General</c:formatCode>
                <c:ptCount val="6"/>
                <c:pt idx="0">
                  <c:v>0</c:v>
                </c:pt>
                <c:pt idx="1">
                  <c:v>1.4641667200438241E-2</c:v>
                </c:pt>
                <c:pt idx="2">
                  <c:v>1.6168352155712221E-2</c:v>
                </c:pt>
                <c:pt idx="3">
                  <c:v>2.2331755437197006E-2</c:v>
                </c:pt>
                <c:pt idx="4">
                  <c:v>6.549540422718729E-2</c:v>
                </c:pt>
                <c:pt idx="5">
                  <c:v>6.7991067757133164E-2</c:v>
                </c:pt>
              </c:numCache>
            </c:numRef>
          </c:val>
          <c:smooth val="0"/>
          <c:extLst>
            <c:ext xmlns:c16="http://schemas.microsoft.com/office/drawing/2014/chart" uri="{C3380CC4-5D6E-409C-BE32-E72D297353CC}">
              <c16:uniqueId val="{00000003-7341-47E7-828F-999F7B835FE7}"/>
            </c:ext>
          </c:extLst>
        </c:ser>
        <c:dLbls>
          <c:showLegendKey val="0"/>
          <c:showVal val="0"/>
          <c:showCatName val="0"/>
          <c:showSerName val="0"/>
          <c:showPercent val="0"/>
          <c:showBubbleSize val="0"/>
        </c:dLbls>
        <c:smooth val="0"/>
        <c:axId val="70947584"/>
        <c:axId val="70949120"/>
      </c:lineChart>
      <c:catAx>
        <c:axId val="70947584"/>
        <c:scaling>
          <c:orientation val="minMax"/>
        </c:scaling>
        <c:delete val="0"/>
        <c:axPos val="b"/>
        <c:numFmt formatCode="General" sourceLinked="1"/>
        <c:majorTickMark val="out"/>
        <c:minorTickMark val="none"/>
        <c:tickLblPos val="nextTo"/>
        <c:txPr>
          <a:bodyPr rot="0" vert="horz"/>
          <a:lstStyle/>
          <a:p>
            <a:pPr>
              <a:defRPr/>
            </a:pPr>
            <a:endParaRPr lang="en-US"/>
          </a:p>
        </c:txPr>
        <c:crossAx val="70949120"/>
        <c:crosses val="autoZero"/>
        <c:auto val="1"/>
        <c:lblAlgn val="ctr"/>
        <c:lblOffset val="100"/>
        <c:noMultiLvlLbl val="0"/>
      </c:catAx>
      <c:valAx>
        <c:axId val="70949120"/>
        <c:scaling>
          <c:orientation val="minMax"/>
          <c:max val="1"/>
          <c:min val="0"/>
        </c:scaling>
        <c:delete val="0"/>
        <c:axPos val="l"/>
        <c:title>
          <c:tx>
            <c:rich>
              <a:bodyPr/>
              <a:lstStyle/>
              <a:p>
                <a:pPr>
                  <a:defRPr/>
                </a:pPr>
                <a:r>
                  <a:rPr lang="en-US"/>
                  <a:t>Percent of total mortality</a:t>
                </a:r>
              </a:p>
            </c:rich>
          </c:tx>
          <c:layout>
            <c:manualLayout>
              <c:xMode val="edge"/>
              <c:yMode val="edge"/>
              <c:x val="1.7040907861200901E-3"/>
              <c:y val="6.770005362232949E-2"/>
            </c:manualLayout>
          </c:layout>
          <c:overlay val="0"/>
        </c:title>
        <c:numFmt formatCode="#,##0.0" sourceLinked="0"/>
        <c:majorTickMark val="out"/>
        <c:minorTickMark val="none"/>
        <c:tickLblPos val="nextTo"/>
        <c:txPr>
          <a:bodyPr rot="0" vert="horz"/>
          <a:lstStyle/>
          <a:p>
            <a:pPr>
              <a:defRPr/>
            </a:pPr>
            <a:endParaRPr lang="en-US"/>
          </a:p>
        </c:txPr>
        <c:crossAx val="70947584"/>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3"/>
    </mc:Choice>
    <mc:Fallback>
      <c:style val="13"/>
    </mc:Fallback>
  </mc:AlternateContent>
  <c:chart>
    <c:autoTitleDeleted val="0"/>
    <c:plotArea>
      <c:layout>
        <c:manualLayout>
          <c:layoutTarget val="inner"/>
          <c:xMode val="edge"/>
          <c:yMode val="edge"/>
          <c:x val="0.17086330935251798"/>
          <c:y val="3.0092592592592591E-2"/>
          <c:w val="0.7895683453237401"/>
          <c:h val="0.84490740740740822"/>
        </c:manualLayout>
      </c:layout>
      <c:lineChart>
        <c:grouping val="standard"/>
        <c:varyColors val="0"/>
        <c:ser>
          <c:idx val="0"/>
          <c:order val="0"/>
          <c:tx>
            <c:v>Open</c:v>
          </c:tx>
          <c:marker>
            <c:symbol val="none"/>
          </c:marker>
          <c:errBars>
            <c:errDir val="y"/>
            <c:errBarType val="both"/>
            <c:errValType val="cust"/>
            <c:noEndCap val="0"/>
            <c:plus>
              <c:numRef>
                <c:f>(Viable.Des!$S$42,Viable.Des!$S$46,Viable.Des!$S$50,Viable.Des!$S$54,Viable.Des!$S$58,Viable.Des!$S$62)</c:f>
                <c:numCache>
                  <c:formatCode>General</c:formatCode>
                  <c:ptCount val="6"/>
                  <c:pt idx="0">
                    <c:v>0</c:v>
                  </c:pt>
                  <c:pt idx="1">
                    <c:v>3.7052788783963141E-2</c:v>
                  </c:pt>
                  <c:pt idx="2">
                    <c:v>3.7204049858640391E-2</c:v>
                  </c:pt>
                  <c:pt idx="3">
                    <c:v>3.7015019806235082E-2</c:v>
                  </c:pt>
                  <c:pt idx="4">
                    <c:v>3.7052788783963141E-2</c:v>
                  </c:pt>
                  <c:pt idx="5">
                    <c:v>3.7015019806235082E-2</c:v>
                  </c:pt>
                </c:numCache>
              </c:numRef>
            </c:plus>
            <c:minus>
              <c:numRef>
                <c:f>(Viable.Des!$S$42,Viable.Des!$S$46,Viable.Des!$S$50,Viable.Des!$S$54,Viable.Des!$S$58,Viable.Des!$S$62)</c:f>
                <c:numCache>
                  <c:formatCode>General</c:formatCode>
                  <c:ptCount val="6"/>
                  <c:pt idx="0">
                    <c:v>0</c:v>
                  </c:pt>
                  <c:pt idx="1">
                    <c:v>3.7052788783963141E-2</c:v>
                  </c:pt>
                  <c:pt idx="2">
                    <c:v>3.7204049858640391E-2</c:v>
                  </c:pt>
                  <c:pt idx="3">
                    <c:v>3.7015019806235082E-2</c:v>
                  </c:pt>
                  <c:pt idx="4">
                    <c:v>3.7052788783963141E-2</c:v>
                  </c:pt>
                  <c:pt idx="5">
                    <c:v>3.7015019806235082E-2</c:v>
                  </c:pt>
                </c:numCache>
              </c:numRef>
            </c:minus>
          </c:errBars>
          <c:cat>
            <c:numRef>
              <c:f>(Viable.Des!$K$42,Viable.Des!$K$46,Viable.Des!$K$50,Viable.Des!$K$54,Viable.Des!$K$58,Viable.Des!$K$62)</c:f>
              <c:numCache>
                <c:formatCode>General</c:formatCode>
                <c:ptCount val="6"/>
                <c:pt idx="0">
                  <c:v>0</c:v>
                </c:pt>
                <c:pt idx="1">
                  <c:v>24</c:v>
                </c:pt>
                <c:pt idx="2">
                  <c:v>48</c:v>
                </c:pt>
                <c:pt idx="3">
                  <c:v>72</c:v>
                </c:pt>
                <c:pt idx="4">
                  <c:v>96</c:v>
                </c:pt>
                <c:pt idx="5">
                  <c:v>120</c:v>
                </c:pt>
              </c:numCache>
            </c:numRef>
          </c:cat>
          <c:val>
            <c:numRef>
              <c:f>(Viable.Des!$O$42,Viable.Des!$O$46,Viable.Des!$O$50,Viable.Des!$O$54,Viable.Des!$O$58,Viable.Des!$O$62)</c:f>
              <c:numCache>
                <c:formatCode>General</c:formatCode>
                <c:ptCount val="6"/>
                <c:pt idx="0">
                  <c:v>1</c:v>
                </c:pt>
                <c:pt idx="1">
                  <c:v>0.97997219432600868</c:v>
                </c:pt>
                <c:pt idx="2">
                  <c:v>0.97154506208402802</c:v>
                </c:pt>
                <c:pt idx="3">
                  <c:v>0.79626811309107481</c:v>
                </c:pt>
                <c:pt idx="4">
                  <c:v>0.269821933816904</c:v>
                </c:pt>
                <c:pt idx="5">
                  <c:v>9.0175991077260265E-2</c:v>
                </c:pt>
              </c:numCache>
            </c:numRef>
          </c:val>
          <c:smooth val="0"/>
          <c:extLst>
            <c:ext xmlns:c16="http://schemas.microsoft.com/office/drawing/2014/chart" uri="{C3380CC4-5D6E-409C-BE32-E72D297353CC}">
              <c16:uniqueId val="{00000000-6573-4316-B466-2770B1ED4717}"/>
            </c:ext>
          </c:extLst>
        </c:ser>
        <c:ser>
          <c:idx val="3"/>
          <c:order val="1"/>
          <c:tx>
            <c:v>Large Mesh</c:v>
          </c:tx>
          <c:spPr>
            <a:ln>
              <a:solidFill>
                <a:srgbClr val="FF0000"/>
              </a:solidFill>
            </a:ln>
          </c:spPr>
          <c:marker>
            <c:symbol val="none"/>
          </c:marker>
          <c:errBars>
            <c:errDir val="y"/>
            <c:errBarType val="both"/>
            <c:errValType val="cust"/>
            <c:noEndCap val="0"/>
            <c:plus>
              <c:numRef>
                <c:f>(Viable.Des!$S$45,Viable.Des!$S$49,Viable.Des!$S$53,Viable.Des!$S$57,Viable.Des!$S$61,Viable.Des!$S$65)</c:f>
                <c:numCache>
                  <c:formatCode>General</c:formatCode>
                  <c:ptCount val="6"/>
                  <c:pt idx="0">
                    <c:v>0</c:v>
                  </c:pt>
                  <c:pt idx="1">
                    <c:v>3.7015019806235082E-2</c:v>
                  </c:pt>
                  <c:pt idx="2">
                    <c:v>3.7052788783963141E-2</c:v>
                  </c:pt>
                  <c:pt idx="3">
                    <c:v>3.7015019806235082E-2</c:v>
                  </c:pt>
                  <c:pt idx="4">
                    <c:v>3.7015019806235082E-2</c:v>
                  </c:pt>
                  <c:pt idx="5">
                    <c:v>3.7052788783963148E-2</c:v>
                  </c:pt>
                </c:numCache>
              </c:numRef>
            </c:plus>
            <c:minus>
              <c:numRef>
                <c:f>(Viable.Des!$S$45,Viable.Des!$S$49,Viable.Des!$S$53,Viable.Des!$S$57,Viable.Des!$S$61,Viable.Des!$S$65)</c:f>
                <c:numCache>
                  <c:formatCode>General</c:formatCode>
                  <c:ptCount val="6"/>
                  <c:pt idx="0">
                    <c:v>0</c:v>
                  </c:pt>
                  <c:pt idx="1">
                    <c:v>3.7015019806235082E-2</c:v>
                  </c:pt>
                  <c:pt idx="2">
                    <c:v>3.7052788783963141E-2</c:v>
                  </c:pt>
                  <c:pt idx="3">
                    <c:v>3.7015019806235082E-2</c:v>
                  </c:pt>
                  <c:pt idx="4">
                    <c:v>3.7015019806235082E-2</c:v>
                  </c:pt>
                  <c:pt idx="5">
                    <c:v>3.7052788783963148E-2</c:v>
                  </c:pt>
                </c:numCache>
              </c:numRef>
            </c:minus>
          </c:errBars>
          <c:cat>
            <c:numRef>
              <c:f>(Viable.Des!$K$42,Viable.Des!$K$46,Viable.Des!$K$50,Viable.Des!$K$54,Viable.Des!$K$58,Viable.Des!$K$62)</c:f>
              <c:numCache>
                <c:formatCode>General</c:formatCode>
                <c:ptCount val="6"/>
                <c:pt idx="0">
                  <c:v>0</c:v>
                </c:pt>
                <c:pt idx="1">
                  <c:v>24</c:v>
                </c:pt>
                <c:pt idx="2">
                  <c:v>48</c:v>
                </c:pt>
                <c:pt idx="3">
                  <c:v>72</c:v>
                </c:pt>
                <c:pt idx="4">
                  <c:v>96</c:v>
                </c:pt>
                <c:pt idx="5">
                  <c:v>120</c:v>
                </c:pt>
              </c:numCache>
            </c:numRef>
          </c:cat>
          <c:val>
            <c:numRef>
              <c:f>(Viable.Des!$O$45,Viable.Des!$O$49,Viable.Des!$O$53,Viable.Des!$O$57,Viable.Des!$O$61,Viable.Des!$O$65)</c:f>
              <c:numCache>
                <c:formatCode>General</c:formatCode>
                <c:ptCount val="6"/>
                <c:pt idx="0">
                  <c:v>1</c:v>
                </c:pt>
                <c:pt idx="1">
                  <c:v>0.98030704040047612</c:v>
                </c:pt>
                <c:pt idx="2">
                  <c:v>0.95772076808102069</c:v>
                </c:pt>
                <c:pt idx="3">
                  <c:v>0.86186893935128461</c:v>
                </c:pt>
                <c:pt idx="4">
                  <c:v>0.31185147399147162</c:v>
                </c:pt>
                <c:pt idx="5">
                  <c:v>9.0922103140701094E-2</c:v>
                </c:pt>
              </c:numCache>
            </c:numRef>
          </c:val>
          <c:smooth val="0"/>
          <c:extLst>
            <c:ext xmlns:c16="http://schemas.microsoft.com/office/drawing/2014/chart" uri="{C3380CC4-5D6E-409C-BE32-E72D297353CC}">
              <c16:uniqueId val="{00000001-6573-4316-B466-2770B1ED4717}"/>
            </c:ext>
          </c:extLst>
        </c:ser>
        <c:ser>
          <c:idx val="2"/>
          <c:order val="2"/>
          <c:tx>
            <c:v>Small Mesh</c:v>
          </c:tx>
          <c:spPr>
            <a:ln>
              <a:solidFill>
                <a:schemeClr val="accent1"/>
              </a:solidFill>
            </a:ln>
          </c:spPr>
          <c:marker>
            <c:symbol val="none"/>
          </c:marker>
          <c:errBars>
            <c:errDir val="y"/>
            <c:errBarType val="both"/>
            <c:errValType val="cust"/>
            <c:noEndCap val="0"/>
            <c:plus>
              <c:numRef>
                <c:f>(Viable.Des!$S$44,Viable.Des!$S$48,Viable.Des!$S$52,Viable.Des!$S$56,Viable.Des!$S$60,Viable.Des!$S$64)</c:f>
                <c:numCache>
                  <c:formatCode>General</c:formatCode>
                  <c:ptCount val="6"/>
                  <c:pt idx="0">
                    <c:v>0</c:v>
                  </c:pt>
                  <c:pt idx="1">
                    <c:v>3.7052788783963141E-2</c:v>
                  </c:pt>
                  <c:pt idx="2">
                    <c:v>3.7052788783963141E-2</c:v>
                  </c:pt>
                  <c:pt idx="3">
                    <c:v>3.7015019806235082E-2</c:v>
                  </c:pt>
                  <c:pt idx="4">
                    <c:v>3.7052788783963141E-2</c:v>
                  </c:pt>
                  <c:pt idx="5">
                    <c:v>3.7052788783963141E-2</c:v>
                  </c:pt>
                </c:numCache>
              </c:numRef>
            </c:plus>
            <c:minus>
              <c:numRef>
                <c:f>(Viable.Des!$S$44,Viable.Des!$S$48,Viable.Des!$S$52,Viable.Des!$S$56,Viable.Des!$S$60,Viable.Des!$S$64)</c:f>
                <c:numCache>
                  <c:formatCode>General</c:formatCode>
                  <c:ptCount val="6"/>
                  <c:pt idx="0">
                    <c:v>0</c:v>
                  </c:pt>
                  <c:pt idx="1">
                    <c:v>3.7052788783963141E-2</c:v>
                  </c:pt>
                  <c:pt idx="2">
                    <c:v>3.7052788783963141E-2</c:v>
                  </c:pt>
                  <c:pt idx="3">
                    <c:v>3.7015019806235082E-2</c:v>
                  </c:pt>
                  <c:pt idx="4">
                    <c:v>3.7052788783963141E-2</c:v>
                  </c:pt>
                  <c:pt idx="5">
                    <c:v>3.7052788783963141E-2</c:v>
                  </c:pt>
                </c:numCache>
              </c:numRef>
            </c:minus>
          </c:errBars>
          <c:cat>
            <c:numRef>
              <c:f>(Viable.Des!$K$42,Viable.Des!$K$46,Viable.Des!$K$50,Viable.Des!$K$54,Viable.Des!$K$58,Viable.Des!$K$62)</c:f>
              <c:numCache>
                <c:formatCode>General</c:formatCode>
                <c:ptCount val="6"/>
                <c:pt idx="0">
                  <c:v>0</c:v>
                </c:pt>
                <c:pt idx="1">
                  <c:v>24</c:v>
                </c:pt>
                <c:pt idx="2">
                  <c:v>48</c:v>
                </c:pt>
                <c:pt idx="3">
                  <c:v>72</c:v>
                </c:pt>
                <c:pt idx="4">
                  <c:v>96</c:v>
                </c:pt>
                <c:pt idx="5">
                  <c:v>120</c:v>
                </c:pt>
              </c:numCache>
            </c:numRef>
          </c:cat>
          <c:val>
            <c:numRef>
              <c:f>(Viable.Des!$O$44,Viable.Des!$O$48,Viable.Des!$O$52,Viable.Des!$O$56,Viable.Des!$O$60,Viable.Des!$O$64)</c:f>
              <c:numCache>
                <c:formatCode>General</c:formatCode>
                <c:ptCount val="6"/>
                <c:pt idx="0">
                  <c:v>1</c:v>
                </c:pt>
                <c:pt idx="1">
                  <c:v>0.99729881763845096</c:v>
                </c:pt>
                <c:pt idx="2">
                  <c:v>0.9948254788646107</c:v>
                </c:pt>
                <c:pt idx="3">
                  <c:v>0.67810265679875426</c:v>
                </c:pt>
                <c:pt idx="4">
                  <c:v>7.3059687103830318E-2</c:v>
                </c:pt>
                <c:pt idx="5">
                  <c:v>6.6687915413200682E-2</c:v>
                </c:pt>
              </c:numCache>
            </c:numRef>
          </c:val>
          <c:smooth val="0"/>
          <c:extLst>
            <c:ext xmlns:c16="http://schemas.microsoft.com/office/drawing/2014/chart" uri="{C3380CC4-5D6E-409C-BE32-E72D297353CC}">
              <c16:uniqueId val="{00000002-6573-4316-B466-2770B1ED4717}"/>
            </c:ext>
          </c:extLst>
        </c:ser>
        <c:ser>
          <c:idx val="1"/>
          <c:order val="3"/>
          <c:tx>
            <c:v>Fine Mesh</c:v>
          </c:tx>
          <c:spPr>
            <a:ln>
              <a:solidFill>
                <a:srgbClr val="FFFF00"/>
              </a:solidFill>
            </a:ln>
          </c:spPr>
          <c:marker>
            <c:symbol val="none"/>
          </c:marker>
          <c:errBars>
            <c:errDir val="y"/>
            <c:errBarType val="both"/>
            <c:errValType val="cust"/>
            <c:noEndCap val="0"/>
            <c:plus>
              <c:numRef>
                <c:f>(Viable.Des!$S$43,Viable.Des!$S$47,Viable.Des!$S$51,Viable.Des!$S$55,Viable.Des!$S$59,Viable.Des!$S$63)</c:f>
                <c:numCache>
                  <c:formatCode>General</c:formatCode>
                  <c:ptCount val="6"/>
                  <c:pt idx="0">
                    <c:v>0</c:v>
                  </c:pt>
                  <c:pt idx="1">
                    <c:v>3.7052788783963141E-2</c:v>
                  </c:pt>
                  <c:pt idx="2">
                    <c:v>3.7015019806235082E-2</c:v>
                  </c:pt>
                  <c:pt idx="3">
                    <c:v>3.7015019806235082E-2</c:v>
                  </c:pt>
                  <c:pt idx="4">
                    <c:v>3.7015019806235082E-2</c:v>
                  </c:pt>
                  <c:pt idx="5">
                    <c:v>3.7052788783963175E-2</c:v>
                  </c:pt>
                </c:numCache>
              </c:numRef>
            </c:plus>
            <c:minus>
              <c:numRef>
                <c:f>(Viable.Des!$S$43,Viable.Des!$S$47,Viable.Des!$S$51,Viable.Des!$S$55,Viable.Des!$S$59,Viable.Des!$S$63)</c:f>
                <c:numCache>
                  <c:formatCode>General</c:formatCode>
                  <c:ptCount val="6"/>
                  <c:pt idx="0">
                    <c:v>0</c:v>
                  </c:pt>
                  <c:pt idx="1">
                    <c:v>3.7052788783963141E-2</c:v>
                  </c:pt>
                  <c:pt idx="2">
                    <c:v>3.7015019806235082E-2</c:v>
                  </c:pt>
                  <c:pt idx="3">
                    <c:v>3.7015019806235082E-2</c:v>
                  </c:pt>
                  <c:pt idx="4">
                    <c:v>3.7015019806235082E-2</c:v>
                  </c:pt>
                  <c:pt idx="5">
                    <c:v>3.7052788783963175E-2</c:v>
                  </c:pt>
                </c:numCache>
              </c:numRef>
            </c:minus>
          </c:errBars>
          <c:cat>
            <c:numRef>
              <c:f>(Viable.Des!$K$42,Viable.Des!$K$46,Viable.Des!$K$50,Viable.Des!$K$54,Viable.Des!$K$58,Viable.Des!$K$62)</c:f>
              <c:numCache>
                <c:formatCode>General</c:formatCode>
                <c:ptCount val="6"/>
                <c:pt idx="0">
                  <c:v>0</c:v>
                </c:pt>
                <c:pt idx="1">
                  <c:v>24</c:v>
                </c:pt>
                <c:pt idx="2">
                  <c:v>48</c:v>
                </c:pt>
                <c:pt idx="3">
                  <c:v>72</c:v>
                </c:pt>
                <c:pt idx="4">
                  <c:v>96</c:v>
                </c:pt>
                <c:pt idx="5">
                  <c:v>120</c:v>
                </c:pt>
              </c:numCache>
            </c:numRef>
          </c:cat>
          <c:val>
            <c:numRef>
              <c:f>(Viable.Des!$O$43,Viable.Des!$O$47,Viable.Des!$O$51,Viable.Des!$O$55,Viable.Des!$O$59,Viable.Des!$O$63)</c:f>
              <c:numCache>
                <c:formatCode>General</c:formatCode>
                <c:ptCount val="6"/>
                <c:pt idx="0">
                  <c:v>1</c:v>
                </c:pt>
                <c:pt idx="1">
                  <c:v>0.98519058547626615</c:v>
                </c:pt>
                <c:pt idx="2">
                  <c:v>0.98363016452106666</c:v>
                </c:pt>
                <c:pt idx="3">
                  <c:v>0.79019343157761091</c:v>
                </c:pt>
                <c:pt idx="4">
                  <c:v>0.10808916705957539</c:v>
                </c:pt>
                <c:pt idx="5">
                  <c:v>9.8177123399841748E-2</c:v>
                </c:pt>
              </c:numCache>
            </c:numRef>
          </c:val>
          <c:smooth val="0"/>
          <c:extLst>
            <c:ext xmlns:c16="http://schemas.microsoft.com/office/drawing/2014/chart" uri="{C3380CC4-5D6E-409C-BE32-E72D297353CC}">
              <c16:uniqueId val="{00000003-6573-4316-B466-2770B1ED4717}"/>
            </c:ext>
          </c:extLst>
        </c:ser>
        <c:ser>
          <c:idx val="4"/>
          <c:order val="4"/>
          <c:marker>
            <c:symbol val="none"/>
          </c:marker>
          <c:val>
            <c:numRef>
              <c:f>Viable.Des!$T$42:$T$47</c:f>
              <c:numCache>
                <c:formatCode>General</c:formatCode>
                <c:ptCount val="6"/>
                <c:pt idx="0">
                  <c:v>0.5</c:v>
                </c:pt>
                <c:pt idx="1">
                  <c:v>0.5</c:v>
                </c:pt>
                <c:pt idx="2">
                  <c:v>0.5</c:v>
                </c:pt>
                <c:pt idx="3">
                  <c:v>0.5</c:v>
                </c:pt>
                <c:pt idx="4">
                  <c:v>0.5</c:v>
                </c:pt>
                <c:pt idx="5">
                  <c:v>0.5</c:v>
                </c:pt>
              </c:numCache>
            </c:numRef>
          </c:val>
          <c:smooth val="0"/>
          <c:extLst>
            <c:ext xmlns:c16="http://schemas.microsoft.com/office/drawing/2014/chart" uri="{C3380CC4-5D6E-409C-BE32-E72D297353CC}">
              <c16:uniqueId val="{00000004-6573-4316-B466-2770B1ED4717}"/>
            </c:ext>
          </c:extLst>
        </c:ser>
        <c:dLbls>
          <c:showLegendKey val="0"/>
          <c:showVal val="0"/>
          <c:showCatName val="0"/>
          <c:showSerName val="0"/>
          <c:showPercent val="0"/>
          <c:showBubbleSize val="0"/>
        </c:dLbls>
        <c:smooth val="0"/>
        <c:axId val="70494848"/>
        <c:axId val="70504832"/>
      </c:lineChart>
      <c:catAx>
        <c:axId val="70494848"/>
        <c:scaling>
          <c:orientation val="minMax"/>
        </c:scaling>
        <c:delete val="0"/>
        <c:axPos val="b"/>
        <c:numFmt formatCode="General" sourceLinked="1"/>
        <c:majorTickMark val="out"/>
        <c:minorTickMark val="none"/>
        <c:tickLblPos val="nextTo"/>
        <c:txPr>
          <a:bodyPr rot="0" vert="horz"/>
          <a:lstStyle/>
          <a:p>
            <a:pPr>
              <a:defRPr/>
            </a:pPr>
            <a:endParaRPr lang="en-US"/>
          </a:p>
        </c:txPr>
        <c:crossAx val="70504832"/>
        <c:crosses val="autoZero"/>
        <c:auto val="1"/>
        <c:lblAlgn val="ctr"/>
        <c:lblOffset val="100"/>
        <c:noMultiLvlLbl val="0"/>
      </c:catAx>
      <c:valAx>
        <c:axId val="70504832"/>
        <c:scaling>
          <c:orientation val="minMax"/>
          <c:max val="1"/>
        </c:scaling>
        <c:delete val="0"/>
        <c:axPos val="l"/>
        <c:title>
          <c:tx>
            <c:rich>
              <a:bodyPr/>
              <a:lstStyle/>
              <a:p>
                <a:pPr>
                  <a:defRPr/>
                </a:pPr>
                <a:r>
                  <a:rPr lang="en-US"/>
                  <a:t>Percent of eggs remaining </a:t>
                </a:r>
              </a:p>
            </c:rich>
          </c:tx>
          <c:layout>
            <c:manualLayout>
              <c:xMode val="edge"/>
              <c:yMode val="edge"/>
              <c:x val="3.7634408602150581E-2"/>
              <c:y val="0.25136713485138679"/>
            </c:manualLayout>
          </c:layout>
          <c:overlay val="0"/>
        </c:title>
        <c:numFmt formatCode="#,##0.0" sourceLinked="0"/>
        <c:majorTickMark val="out"/>
        <c:minorTickMark val="none"/>
        <c:tickLblPos val="nextTo"/>
        <c:txPr>
          <a:bodyPr rot="0" vert="horz"/>
          <a:lstStyle/>
          <a:p>
            <a:pPr>
              <a:defRPr/>
            </a:pPr>
            <a:endParaRPr lang="en-US"/>
          </a:p>
        </c:txPr>
        <c:crossAx val="70494848"/>
        <c:crosses val="autoZero"/>
        <c:crossBetween val="between"/>
        <c:majorUnit val="0.1"/>
      </c:valAx>
    </c:plotArea>
    <c:legend>
      <c:legendPos val="r"/>
      <c:legendEntry>
        <c:idx val="4"/>
        <c:delete val="1"/>
      </c:legendEntry>
      <c:layout>
        <c:manualLayout>
          <c:xMode val="edge"/>
          <c:yMode val="edge"/>
          <c:x val="0.18891689797768113"/>
          <c:y val="0.48768712938660491"/>
          <c:w val="0.28967257689911113"/>
          <c:h val="0.30420093321668173"/>
        </c:manualLayout>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anose="020F0502020204030204" pitchFamily="34" charset="0"/>
                <a:ea typeface="MS PGothic" panose="020B0600070205080204" pitchFamily="34" charset="-128"/>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Calibri" panose="020F0502020204030204" pitchFamily="34" charset="0"/>
                <a:ea typeface="MS PGothic" panose="020B0600070205080204" pitchFamily="34" charset="-128"/>
              </a:defRPr>
            </a:lvl1pPr>
          </a:lstStyle>
          <a:p>
            <a:pPr>
              <a:defRPr/>
            </a:pPr>
            <a:fld id="{B3117C9A-DA57-DC47-B67D-E78B83EA97FF}" type="datetimeFigureOut">
              <a:rPr lang="en-US"/>
              <a:pPr>
                <a:defRPr/>
              </a:pPr>
              <a:t>9/18/2019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Calibri" panose="020F0502020204030204" pitchFamily="34" charset="0"/>
                <a:ea typeface="MS PGothic" panose="020B0600070205080204" pitchFamily="34" charset="-128"/>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Calibri" panose="020F0502020204030204" pitchFamily="34" charset="0"/>
                <a:ea typeface="MS PGothic" panose="020B0600070205080204" pitchFamily="34" charset="-128"/>
              </a:defRPr>
            </a:lvl1pPr>
          </a:lstStyle>
          <a:p>
            <a:pPr>
              <a:defRPr/>
            </a:pPr>
            <a:fld id="{B081B192-C5D5-8F48-898B-CD93C4986B3F}" type="slidenum">
              <a:rPr lang="en-US" altLang="en-US"/>
              <a:pPr>
                <a:defRPr/>
              </a:pPr>
              <a:t>‹#›</a:t>
            </a:fld>
            <a:endParaRPr lang="en-US" altLang="en-US"/>
          </a:p>
        </p:txBody>
      </p:sp>
    </p:spTree>
    <p:extLst>
      <p:ext uri="{BB962C8B-B14F-4D97-AF65-F5344CB8AC3E}">
        <p14:creationId xmlns:p14="http://schemas.microsoft.com/office/powerpoint/2010/main" val="138852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51FD5529-BDF9-C249-8FFA-8DF295FF40E3}" type="datetimeFigureOut">
              <a:rPr lang="en-US" altLang="en-US"/>
              <a:pPr>
                <a:defRPr/>
              </a:pPr>
              <a:t>9/18/2019</a:t>
            </a:fld>
            <a:endParaRPr lang="en-US" alt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smtClean="0">
                <a:latin typeface="Calibri" panose="020F0502020204030204" pitchFamily="34" charset="0"/>
                <a:ea typeface="MS PGothic" panose="020B0600070205080204" pitchFamily="34" charset="-128"/>
              </a:defRPr>
            </a:lvl1pPr>
          </a:lstStyle>
          <a:p>
            <a:pPr>
              <a:defRPr/>
            </a:pPr>
            <a:fld id="{0F8F26DD-06A2-3548-9CD6-83BA3C52AEF3}" type="slidenum">
              <a:rPr lang="en-US" altLang="en-US"/>
              <a:pPr>
                <a:defRPr/>
              </a:pPr>
              <a:t>‹#›</a:t>
            </a:fld>
            <a:endParaRPr lang="en-US" altLang="en-US"/>
          </a:p>
        </p:txBody>
      </p:sp>
    </p:spTree>
    <p:extLst>
      <p:ext uri="{BB962C8B-B14F-4D97-AF65-F5344CB8AC3E}">
        <p14:creationId xmlns:p14="http://schemas.microsoft.com/office/powerpoint/2010/main" val="20402902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MS PGothic" charset="-128"/>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55650" indent="-290513">
              <a:defRPr>
                <a:solidFill>
                  <a:schemeClr val="tx1"/>
                </a:solidFill>
                <a:latin typeface="Calibri" charset="0"/>
                <a:ea typeface="MS PGothic" charset="-128"/>
              </a:defRPr>
            </a:lvl2pPr>
            <a:lvl3pPr marL="1163638" indent="-231775">
              <a:defRPr>
                <a:solidFill>
                  <a:schemeClr val="tx1"/>
                </a:solidFill>
                <a:latin typeface="Calibri" charset="0"/>
                <a:ea typeface="MS PGothic" charset="-128"/>
              </a:defRPr>
            </a:lvl3pPr>
            <a:lvl4pPr marL="1630363" indent="-231775">
              <a:defRPr>
                <a:solidFill>
                  <a:schemeClr val="tx1"/>
                </a:solidFill>
                <a:latin typeface="Calibri" charset="0"/>
                <a:ea typeface="MS PGothic" charset="-128"/>
              </a:defRPr>
            </a:lvl4pPr>
            <a:lvl5pPr marL="2095500" indent="-231775">
              <a:defRPr>
                <a:solidFill>
                  <a:schemeClr val="tx1"/>
                </a:solidFill>
                <a:latin typeface="Calibri" charset="0"/>
                <a:ea typeface="MS PGothic" charset="-128"/>
              </a:defRPr>
            </a:lvl5pPr>
            <a:lvl6pPr marL="2552700" indent="-231775" eaLnBrk="0" fontAlgn="base" hangingPunct="0">
              <a:spcBef>
                <a:spcPct val="0"/>
              </a:spcBef>
              <a:spcAft>
                <a:spcPct val="0"/>
              </a:spcAft>
              <a:defRPr>
                <a:solidFill>
                  <a:schemeClr val="tx1"/>
                </a:solidFill>
                <a:latin typeface="Calibri" charset="0"/>
                <a:ea typeface="MS PGothic" charset="-128"/>
              </a:defRPr>
            </a:lvl6pPr>
            <a:lvl7pPr marL="3009900" indent="-231775" eaLnBrk="0" fontAlgn="base" hangingPunct="0">
              <a:spcBef>
                <a:spcPct val="0"/>
              </a:spcBef>
              <a:spcAft>
                <a:spcPct val="0"/>
              </a:spcAft>
              <a:defRPr>
                <a:solidFill>
                  <a:schemeClr val="tx1"/>
                </a:solidFill>
                <a:latin typeface="Calibri" charset="0"/>
                <a:ea typeface="MS PGothic" charset="-128"/>
              </a:defRPr>
            </a:lvl7pPr>
            <a:lvl8pPr marL="3467100" indent="-231775" eaLnBrk="0" fontAlgn="base" hangingPunct="0">
              <a:spcBef>
                <a:spcPct val="0"/>
              </a:spcBef>
              <a:spcAft>
                <a:spcPct val="0"/>
              </a:spcAft>
              <a:defRPr>
                <a:solidFill>
                  <a:schemeClr val="tx1"/>
                </a:solidFill>
                <a:latin typeface="Calibri" charset="0"/>
                <a:ea typeface="MS PGothic" charset="-128"/>
              </a:defRPr>
            </a:lvl8pPr>
            <a:lvl9pPr marL="3924300" indent="-231775" eaLnBrk="0" fontAlgn="base" hangingPunct="0">
              <a:spcBef>
                <a:spcPct val="0"/>
              </a:spcBef>
              <a:spcAft>
                <a:spcPct val="0"/>
              </a:spcAft>
              <a:defRPr>
                <a:solidFill>
                  <a:schemeClr val="tx1"/>
                </a:solidFill>
                <a:latin typeface="Calibri" charset="0"/>
                <a:ea typeface="MS PGothic" charset="-128"/>
              </a:defRPr>
            </a:lvl9pPr>
          </a:lstStyle>
          <a:p>
            <a:fld id="{AB620441-6E8C-3C4F-BA97-C1698840FEF7}" type="slidenum">
              <a:rPr lang="en-US" altLang="en-US"/>
              <a:pPr/>
              <a:t>1</a:t>
            </a:fld>
            <a:endParaRPr lang="en-US" altLang="en-US"/>
          </a:p>
        </p:txBody>
      </p:sp>
    </p:spTree>
    <p:extLst>
      <p:ext uri="{BB962C8B-B14F-4D97-AF65-F5344CB8AC3E}">
        <p14:creationId xmlns:p14="http://schemas.microsoft.com/office/powerpoint/2010/main" val="1522424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F8F26DD-06A2-3548-9CD6-83BA3C52AEF3}" type="slidenum">
              <a:rPr lang="en-US" altLang="en-US" smtClean="0"/>
              <a:pPr>
                <a:defRPr/>
              </a:pPr>
              <a:t>2</a:t>
            </a:fld>
            <a:endParaRPr lang="en-US" altLang="en-US"/>
          </a:p>
        </p:txBody>
      </p:sp>
    </p:spTree>
    <p:extLst>
      <p:ext uri="{BB962C8B-B14F-4D97-AF65-F5344CB8AC3E}">
        <p14:creationId xmlns:p14="http://schemas.microsoft.com/office/powerpoint/2010/main" val="2982349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C87365F-CA28-AA4F-881B-1503C40D9596}" type="datetimeFigureOut">
              <a:rPr lang="en-US" altLang="en-US"/>
              <a:pPr>
                <a:defRPr/>
              </a:pPr>
              <a:t>9/18/2019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9C4C2B-5FCA-C545-A76A-91AB4301A4BE}" type="slidenum">
              <a:rPr lang="en-US" altLang="en-US"/>
              <a:pPr>
                <a:defRPr/>
              </a:pPr>
              <a:t>‹#›</a:t>
            </a:fld>
            <a:endParaRPr lang="en-US" altLang="en-US"/>
          </a:p>
        </p:txBody>
      </p:sp>
    </p:spTree>
    <p:extLst>
      <p:ext uri="{BB962C8B-B14F-4D97-AF65-F5344CB8AC3E}">
        <p14:creationId xmlns:p14="http://schemas.microsoft.com/office/powerpoint/2010/main" val="82340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4AEF36-B335-184C-BE1D-890630BF2593}" type="datetimeFigureOut">
              <a:rPr lang="en-US" altLang="en-US"/>
              <a:pPr>
                <a:defRPr/>
              </a:pPr>
              <a:t>9/18/2019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B71E1B-AAB0-BC41-87A2-ACEF27A80EE4}" type="slidenum">
              <a:rPr lang="en-US" altLang="en-US"/>
              <a:pPr>
                <a:defRPr/>
              </a:pPr>
              <a:t>‹#›</a:t>
            </a:fld>
            <a:endParaRPr lang="en-US" altLang="en-US"/>
          </a:p>
        </p:txBody>
      </p:sp>
    </p:spTree>
    <p:extLst>
      <p:ext uri="{BB962C8B-B14F-4D97-AF65-F5344CB8AC3E}">
        <p14:creationId xmlns:p14="http://schemas.microsoft.com/office/powerpoint/2010/main" val="420942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FAE702-4F84-534B-A736-E8AF23773522}" type="datetimeFigureOut">
              <a:rPr lang="en-US" altLang="en-US"/>
              <a:pPr>
                <a:defRPr/>
              </a:pPr>
              <a:t>9/18/2019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3AD957-2C97-1745-98FB-5638096B1317}" type="slidenum">
              <a:rPr lang="en-US" altLang="en-US"/>
              <a:pPr>
                <a:defRPr/>
              </a:pPr>
              <a:t>‹#›</a:t>
            </a:fld>
            <a:endParaRPr lang="en-US" altLang="en-US"/>
          </a:p>
        </p:txBody>
      </p:sp>
    </p:spTree>
    <p:extLst>
      <p:ext uri="{BB962C8B-B14F-4D97-AF65-F5344CB8AC3E}">
        <p14:creationId xmlns:p14="http://schemas.microsoft.com/office/powerpoint/2010/main" val="968304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9E0051-42CB-254E-A33D-7BCD777B5AFD}" type="datetimeFigureOut">
              <a:rPr lang="en-US" altLang="en-US"/>
              <a:pPr>
                <a:defRPr/>
              </a:pPr>
              <a:t>9/18/2019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1EE669-0463-1749-9771-B982128A2212}" type="slidenum">
              <a:rPr lang="en-US" altLang="en-US"/>
              <a:pPr>
                <a:defRPr/>
              </a:pPr>
              <a:t>‹#›</a:t>
            </a:fld>
            <a:endParaRPr lang="en-US" altLang="en-US"/>
          </a:p>
        </p:txBody>
      </p:sp>
    </p:spTree>
    <p:extLst>
      <p:ext uri="{BB962C8B-B14F-4D97-AF65-F5344CB8AC3E}">
        <p14:creationId xmlns:p14="http://schemas.microsoft.com/office/powerpoint/2010/main" val="923735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206CB15-2B04-524A-86D5-7364E0F2E66A}" type="datetimeFigureOut">
              <a:rPr lang="en-US" altLang="en-US"/>
              <a:pPr>
                <a:defRPr/>
              </a:pPr>
              <a:t>9/18/2019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EAD841-880A-9643-AD2E-4FFF6D8B6763}" type="slidenum">
              <a:rPr lang="en-US" altLang="en-US"/>
              <a:pPr>
                <a:defRPr/>
              </a:pPr>
              <a:t>‹#›</a:t>
            </a:fld>
            <a:endParaRPr lang="en-US" altLang="en-US"/>
          </a:p>
        </p:txBody>
      </p:sp>
    </p:spTree>
    <p:extLst>
      <p:ext uri="{BB962C8B-B14F-4D97-AF65-F5344CB8AC3E}">
        <p14:creationId xmlns:p14="http://schemas.microsoft.com/office/powerpoint/2010/main" val="1056642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9E83EE2-40F7-AC4A-8710-C804B028EBF2}" type="datetimeFigureOut">
              <a:rPr lang="en-US" altLang="en-US"/>
              <a:pPr>
                <a:defRPr/>
              </a:pPr>
              <a:t>9/18/2019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F6108F-5D4A-0B4B-A1F7-78C6CAD26FEC}" type="slidenum">
              <a:rPr lang="en-US" altLang="en-US"/>
              <a:pPr>
                <a:defRPr/>
              </a:pPr>
              <a:t>‹#›</a:t>
            </a:fld>
            <a:endParaRPr lang="en-US" altLang="en-US"/>
          </a:p>
        </p:txBody>
      </p:sp>
    </p:spTree>
    <p:extLst>
      <p:ext uri="{BB962C8B-B14F-4D97-AF65-F5344CB8AC3E}">
        <p14:creationId xmlns:p14="http://schemas.microsoft.com/office/powerpoint/2010/main" val="1446186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ED6B3E2-779B-5246-B416-B612CA40985F}" type="datetimeFigureOut">
              <a:rPr lang="en-US" altLang="en-US"/>
              <a:pPr>
                <a:defRPr/>
              </a:pPr>
              <a:t>9/18/2019</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1712B41-F933-CC45-947B-A7B096C6C1DB}" type="slidenum">
              <a:rPr lang="en-US" altLang="en-US"/>
              <a:pPr>
                <a:defRPr/>
              </a:pPr>
              <a:t>‹#›</a:t>
            </a:fld>
            <a:endParaRPr lang="en-US" altLang="en-US"/>
          </a:p>
        </p:txBody>
      </p:sp>
    </p:spTree>
    <p:extLst>
      <p:ext uri="{BB962C8B-B14F-4D97-AF65-F5344CB8AC3E}">
        <p14:creationId xmlns:p14="http://schemas.microsoft.com/office/powerpoint/2010/main" val="841798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A1CF5A8-02D0-A242-8F56-EA97AFEB5033}" type="datetimeFigureOut">
              <a:rPr lang="en-US" altLang="en-US"/>
              <a:pPr>
                <a:defRPr/>
              </a:pPr>
              <a:t>9/18/2019</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CFA1BA4-776B-E44C-9927-36A06131C3FF}" type="slidenum">
              <a:rPr lang="en-US" altLang="en-US"/>
              <a:pPr>
                <a:defRPr/>
              </a:pPr>
              <a:t>‹#›</a:t>
            </a:fld>
            <a:endParaRPr lang="en-US" altLang="en-US"/>
          </a:p>
        </p:txBody>
      </p:sp>
    </p:spTree>
    <p:extLst>
      <p:ext uri="{BB962C8B-B14F-4D97-AF65-F5344CB8AC3E}">
        <p14:creationId xmlns:p14="http://schemas.microsoft.com/office/powerpoint/2010/main" val="492249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0E90301-D9ED-2E47-9086-7EC7C1A7451D}" type="datetimeFigureOut">
              <a:rPr lang="en-US" altLang="en-US"/>
              <a:pPr>
                <a:defRPr/>
              </a:pPr>
              <a:t>9/18/2019</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AC696EE-FB2E-3049-A30B-A7E98AF1921A}" type="slidenum">
              <a:rPr lang="en-US" altLang="en-US"/>
              <a:pPr>
                <a:defRPr/>
              </a:pPr>
              <a:t>‹#›</a:t>
            </a:fld>
            <a:endParaRPr lang="en-US" altLang="en-US"/>
          </a:p>
        </p:txBody>
      </p:sp>
    </p:spTree>
    <p:extLst>
      <p:ext uri="{BB962C8B-B14F-4D97-AF65-F5344CB8AC3E}">
        <p14:creationId xmlns:p14="http://schemas.microsoft.com/office/powerpoint/2010/main" val="1125833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AF54F2-3744-C546-8C77-2B3B114AD77A}" type="datetimeFigureOut">
              <a:rPr lang="en-US" altLang="en-US"/>
              <a:pPr>
                <a:defRPr/>
              </a:pPr>
              <a:t>9/18/2019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0D8BC6-C963-4846-9979-FF07D986CDCD}" type="slidenum">
              <a:rPr lang="en-US" altLang="en-US"/>
              <a:pPr>
                <a:defRPr/>
              </a:pPr>
              <a:t>‹#›</a:t>
            </a:fld>
            <a:endParaRPr lang="en-US" altLang="en-US"/>
          </a:p>
        </p:txBody>
      </p:sp>
    </p:spTree>
    <p:extLst>
      <p:ext uri="{BB962C8B-B14F-4D97-AF65-F5344CB8AC3E}">
        <p14:creationId xmlns:p14="http://schemas.microsoft.com/office/powerpoint/2010/main" val="413288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FF9182-721C-EE4A-88B5-3A4B67B59BAB}" type="datetimeFigureOut">
              <a:rPr lang="en-US" altLang="en-US"/>
              <a:pPr>
                <a:defRPr/>
              </a:pPr>
              <a:t>9/18/2019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F999EE-7713-FD4D-BD4E-6F74B94FB751}" type="slidenum">
              <a:rPr lang="en-US" altLang="en-US"/>
              <a:pPr>
                <a:defRPr/>
              </a:pPr>
              <a:t>‹#›</a:t>
            </a:fld>
            <a:endParaRPr lang="en-US" altLang="en-US"/>
          </a:p>
        </p:txBody>
      </p:sp>
    </p:spTree>
    <p:extLst>
      <p:ext uri="{BB962C8B-B14F-4D97-AF65-F5344CB8AC3E}">
        <p14:creationId xmlns:p14="http://schemas.microsoft.com/office/powerpoint/2010/main" val="1171705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MS PGothic" panose="020B0600070205080204" pitchFamily="34" charset="-128"/>
              </a:defRPr>
            </a:lvl1pPr>
          </a:lstStyle>
          <a:p>
            <a:pPr>
              <a:defRPr/>
            </a:pPr>
            <a:fld id="{F7E2C7A8-3467-284B-981C-0C27A5EC1BC6}" type="datetimeFigureOut">
              <a:rPr lang="en-US" altLang="en-US"/>
              <a:pPr>
                <a:defRPr/>
              </a:pPr>
              <a:t>9/18/2019</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ea typeface="MS PGothic" panose="020B0600070205080204" pitchFamily="34" charset="-128"/>
              </a:defRPr>
            </a:lvl1pPr>
          </a:lstStyle>
          <a:p>
            <a:pPr>
              <a:defRPr/>
            </a:pPr>
            <a:fld id="{9777EA7D-C221-F940-B254-8B144CDE593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michigan.gov/dnr" TargetMode="External"/><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www.michigan.gov/dnr" TargetMode="External"/><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www.michigan.gov/dnr" TargetMode="External"/><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5.png"/><Relationship Id="rId3" Type="http://schemas.openxmlformats.org/officeDocument/2006/relationships/image" Target="../media/image11.wmf"/><Relationship Id="rId7" Type="http://schemas.openxmlformats.org/officeDocument/2006/relationships/image" Target="../media/image9.wmf"/><Relationship Id="rId12"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hyperlink" Target="http://www.michigan.gov/dnr" TargetMode="External"/><Relationship Id="rId5" Type="http://schemas.openxmlformats.org/officeDocument/2006/relationships/image" Target="../media/image13.jpeg"/><Relationship Id="rId10" Type="http://schemas.openxmlformats.org/officeDocument/2006/relationships/image" Target="../media/image3.jpeg"/><Relationship Id="rId4" Type="http://schemas.openxmlformats.org/officeDocument/2006/relationships/image" Target="../media/image12.wmf"/><Relationship Id="rId9" Type="http://schemas.openxmlformats.org/officeDocument/2006/relationships/image" Target="../media/image10.wmf"/><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3.bin"/><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jpeg"/><Relationship Id="rId5" Type="http://schemas.openxmlformats.org/officeDocument/2006/relationships/hyperlink" Target="http://www.michigan.gov/dnr" TargetMode="External"/><Relationship Id="rId4" Type="http://schemas.openxmlformats.org/officeDocument/2006/relationships/image" Target="../media/image14.emf"/></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6.jpeg"/><Relationship Id="rId7" Type="http://schemas.openxmlformats.org/officeDocument/2006/relationships/image" Target="../media/image4.jpeg"/><Relationship Id="rId2" Type="http://schemas.openxmlformats.org/officeDocument/2006/relationships/image" Target="../media/image15.emf"/><Relationship Id="rId1" Type="http://schemas.openxmlformats.org/officeDocument/2006/relationships/slideLayout" Target="../slideLayouts/slideLayout7.xml"/><Relationship Id="rId6" Type="http://schemas.openxmlformats.org/officeDocument/2006/relationships/hyperlink" Target="http://www.michigan.gov/dnr" TargetMode="External"/><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hart" Target="../charts/chart2.xml"/><Relationship Id="rId7" Type="http://schemas.openxmlformats.org/officeDocument/2006/relationships/image" Target="../media/image4.jpe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hyperlink" Target="http://www.michigan.gov/dnr" TargetMode="External"/><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www.michigan.gov/dnr" TargetMode="External"/><Relationship Id="rId2" Type="http://schemas.openxmlformats.org/officeDocument/2006/relationships/chart" Target="../charts/chart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hyperlink" Target="http://www.michigan.gov/dnr" TargetMode="Externa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image" Target="../media/image22.emf"/><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http://www.michigan.gov/dn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85800"/>
            <a:ext cx="9144000" cy="6172200"/>
          </a:xfrm>
          <a:prstGeom prst="rect">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099" name="TextBox 3"/>
          <p:cNvSpPr txBox="1">
            <a:spLocks noChangeArrowheads="1"/>
          </p:cNvSpPr>
          <p:nvPr/>
        </p:nvSpPr>
        <p:spPr bwMode="auto">
          <a:xfrm>
            <a:off x="195263" y="757238"/>
            <a:ext cx="8675687"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US" altLang="en-US" b="1" dirty="0" smtClean="0">
                <a:latin typeface="+mj-lt"/>
              </a:rPr>
              <a:t>Lesson 3</a:t>
            </a:r>
            <a:endParaRPr lang="en-US" altLang="en-US" b="1" dirty="0" smtClean="0">
              <a:latin typeface="+mj-lt"/>
            </a:endParaRPr>
          </a:p>
          <a:p>
            <a:pPr algn="ctr" eaLnBrk="1" hangingPunct="1">
              <a:spcBef>
                <a:spcPct val="0"/>
              </a:spcBef>
              <a:buFontTx/>
              <a:buNone/>
            </a:pPr>
            <a:r>
              <a:rPr lang="en-US" altLang="en-US" b="1" dirty="0" smtClean="0">
                <a:latin typeface="+mj-lt"/>
              </a:rPr>
              <a:t>Egg Deposition, Development, and Survival</a:t>
            </a:r>
            <a:endParaRPr lang="en-US" altLang="en-US" sz="3000" b="1" dirty="0">
              <a:latin typeface="+mj-lt"/>
            </a:endParaRPr>
          </a:p>
          <a:p>
            <a:pPr algn="ctr" eaLnBrk="1" hangingPunct="1">
              <a:spcBef>
                <a:spcPct val="0"/>
              </a:spcBef>
              <a:buFontTx/>
              <a:buNone/>
            </a:pPr>
            <a:r>
              <a:rPr lang="en-US" altLang="en-US" sz="2500" b="1" dirty="0">
                <a:latin typeface="Times New Roman" charset="0"/>
              </a:rPr>
              <a:t/>
            </a:r>
            <a:br>
              <a:rPr lang="en-US" altLang="en-US" sz="2500" b="1" dirty="0">
                <a:latin typeface="Times New Roman" charset="0"/>
              </a:rPr>
            </a:br>
            <a:endParaRPr lang="en-US" altLang="en-US" sz="2500" b="1" dirty="0">
              <a:latin typeface="Times New Roman" charset="0"/>
            </a:endParaRPr>
          </a:p>
        </p:txBody>
      </p:sp>
      <p:sp>
        <p:nvSpPr>
          <p:cNvPr id="4102" name="TextBox 8"/>
          <p:cNvSpPr txBox="1">
            <a:spLocks noChangeArrowheads="1"/>
          </p:cNvSpPr>
          <p:nvPr/>
        </p:nvSpPr>
        <p:spPr bwMode="auto">
          <a:xfrm>
            <a:off x="5218012" y="3703723"/>
            <a:ext cx="377358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r" eaLnBrk="1" hangingPunct="1">
              <a:spcBef>
                <a:spcPct val="0"/>
              </a:spcBef>
              <a:buFontTx/>
              <a:buNone/>
            </a:pPr>
            <a:r>
              <a:rPr lang="en-US" altLang="en-US" sz="2400" b="1" dirty="0" smtClean="0">
                <a:ea typeface="Calibri" charset="0"/>
                <a:cs typeface="Calibri" charset="0"/>
              </a:rPr>
              <a:t>John Bauman, Doug Larson and Kim Scribner             </a:t>
            </a:r>
            <a:r>
              <a:rPr lang="en-US" altLang="en-US" sz="2400" b="1" dirty="0">
                <a:ea typeface="Calibri" charset="0"/>
                <a:cs typeface="Calibri" charset="0"/>
              </a:rPr>
              <a:t/>
            </a:r>
            <a:br>
              <a:rPr lang="en-US" altLang="en-US" sz="2400" b="1" dirty="0">
                <a:ea typeface="Calibri" charset="0"/>
                <a:cs typeface="Calibri" charset="0"/>
              </a:rPr>
            </a:br>
            <a:r>
              <a:rPr lang="en-US" altLang="en-US" sz="2400" b="1" dirty="0">
                <a:ea typeface="Calibri" charset="0"/>
                <a:cs typeface="Calibri" charset="0"/>
              </a:rPr>
              <a:t>   </a:t>
            </a:r>
            <a:r>
              <a:rPr lang="en-US" altLang="en-US" sz="2000" dirty="0" smtClean="0">
                <a:ea typeface="Calibri" charset="0"/>
                <a:cs typeface="Calibri" charset="0"/>
              </a:rPr>
              <a:t>Department of Fisheries and Wildlife</a:t>
            </a:r>
          </a:p>
          <a:p>
            <a:pPr algn="r" eaLnBrk="1" hangingPunct="1">
              <a:spcBef>
                <a:spcPct val="0"/>
              </a:spcBef>
              <a:buFontTx/>
              <a:buNone/>
            </a:pPr>
            <a:r>
              <a:rPr lang="en-US" altLang="en-US" sz="2000" dirty="0" smtClean="0">
                <a:ea typeface="Calibri" charset="0"/>
                <a:cs typeface="Calibri" charset="0"/>
              </a:rPr>
              <a:t>Michigan State University</a:t>
            </a:r>
            <a:endParaRPr lang="en-US" altLang="en-US" sz="2000" dirty="0">
              <a:ea typeface="Calibri" charset="0"/>
              <a:cs typeface="Calibri" charset="0"/>
            </a:endParaRPr>
          </a:p>
        </p:txBody>
      </p:sp>
      <p:grpSp>
        <p:nvGrpSpPr>
          <p:cNvPr id="4" name="Group 3"/>
          <p:cNvGrpSpPr/>
          <p:nvPr/>
        </p:nvGrpSpPr>
        <p:grpSpPr>
          <a:xfrm>
            <a:off x="330686" y="3661674"/>
            <a:ext cx="2471737" cy="2281926"/>
            <a:chOff x="223337" y="3160070"/>
            <a:chExt cx="2628900" cy="350520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337" y="3160070"/>
              <a:ext cx="2628900" cy="3505200"/>
            </a:xfrm>
            <a:prstGeom prst="rect">
              <a:avLst/>
            </a:prstGeom>
            <a:ln>
              <a:solidFill>
                <a:schemeClr val="tx1"/>
              </a:solidFill>
            </a:ln>
          </p:spPr>
        </p:pic>
        <p:sp>
          <p:nvSpPr>
            <p:cNvPr id="3" name="TextBox 2"/>
            <p:cNvSpPr txBox="1"/>
            <p:nvPr/>
          </p:nvSpPr>
          <p:spPr>
            <a:xfrm>
              <a:off x="315955" y="3261623"/>
              <a:ext cx="2443663" cy="231785"/>
            </a:xfrm>
            <a:prstGeom prst="rect">
              <a:avLst/>
            </a:prstGeom>
            <a:noFill/>
            <a:ln>
              <a:noFill/>
            </a:ln>
          </p:spPr>
          <p:txBody>
            <a:bodyPr wrap="square" rtlCol="0">
              <a:spAutoFit/>
            </a:bodyPr>
            <a:lstStyle/>
            <a:p>
              <a:r>
                <a:rPr lang="en-US" sz="600" b="1" dirty="0" smtClean="0">
                  <a:solidFill>
                    <a:schemeClr val="bg1"/>
                  </a:solidFill>
                </a:rPr>
                <a:t>Photo Credit: Stefan Tucker</a:t>
              </a:r>
              <a:endParaRPr lang="en-US" sz="600" b="1" dirty="0">
                <a:solidFill>
                  <a:schemeClr val="bg1"/>
                </a:solidFill>
              </a:endParaRPr>
            </a:p>
          </p:txBody>
        </p:sp>
      </p:grpSp>
      <p:pic>
        <p:nvPicPr>
          <p:cNvPr id="19" name="Picture 18"/>
          <p:cNvPicPr>
            <a:picLocks noChangeAspect="1" noChangeArrowheads="1"/>
          </p:cNvPicPr>
          <p:nvPr/>
        </p:nvPicPr>
        <p:blipFill>
          <a:blip r:embed="rId4" cstate="screen"/>
          <a:srcRect/>
          <a:stretch>
            <a:fillRect/>
          </a:stretch>
        </p:blipFill>
        <p:spPr bwMode="auto">
          <a:xfrm>
            <a:off x="340895" y="1869656"/>
            <a:ext cx="8254999" cy="1752600"/>
          </a:xfrm>
          <a:prstGeom prst="rect">
            <a:avLst/>
          </a:prstGeom>
          <a:noFill/>
          <a:ln w="19050">
            <a:solidFill>
              <a:schemeClr val="tx2"/>
            </a:solidFill>
            <a:miter lim="800000"/>
            <a:headEnd/>
            <a:tailEnd/>
          </a:ln>
        </p:spPr>
      </p:pic>
      <p:pic>
        <p:nvPicPr>
          <p:cNvPr id="22" name="Picture 2" descr="S:\FWL\labs\scribner\Sturgeon Baseline Black Lake\Reference Materials and Photographs\Video and Photographs\2011\Eggs\IMG_059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2370" y="3641994"/>
            <a:ext cx="2546350" cy="230160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0" y="0"/>
            <a:ext cx="9486440" cy="757238"/>
            <a:chOff x="0" y="0"/>
            <a:chExt cx="9486440" cy="757238"/>
          </a:xfrm>
        </p:grpSpPr>
        <p:grpSp>
          <p:nvGrpSpPr>
            <p:cNvPr id="14" name="Group 13"/>
            <p:cNvGrpSpPr/>
            <p:nvPr/>
          </p:nvGrpSpPr>
          <p:grpSpPr>
            <a:xfrm>
              <a:off x="0" y="0"/>
              <a:ext cx="9486440" cy="757238"/>
              <a:chOff x="0" y="0"/>
              <a:chExt cx="9486440" cy="757238"/>
            </a:xfrm>
          </p:grpSpPr>
          <p:sp>
            <p:nvSpPr>
              <p:cNvPr id="15" name="Rectangle 14"/>
              <p:cNvSpPr/>
              <p:nvPr/>
            </p:nvSpPr>
            <p:spPr bwMode="auto">
              <a:xfrm>
                <a:off x="0" y="0"/>
                <a:ext cx="9144000" cy="757238"/>
              </a:xfrm>
              <a:prstGeom prst="rect">
                <a:avLst/>
              </a:prstGeom>
              <a:solidFill>
                <a:schemeClr val="bg1"/>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TextBox 11"/>
              <p:cNvSpPr txBox="1">
                <a:spLocks noChangeArrowheads="1"/>
              </p:cNvSpPr>
              <p:nvPr/>
            </p:nvSpPr>
            <p:spPr bwMode="auto">
              <a:xfrm>
                <a:off x="3606975" y="122507"/>
                <a:ext cx="587946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2800" b="1" dirty="0" smtClean="0">
                    <a:solidFill>
                      <a:srgbClr val="006029"/>
                    </a:solidFill>
                    <a:ea typeface="Calibri" charset="0"/>
                    <a:cs typeface="Calibri" charset="0"/>
                  </a:rPr>
                  <a:t>Michigan State </a:t>
                </a:r>
                <a:r>
                  <a:rPr lang="en-US" altLang="en-US" sz="2800" b="1" dirty="0" smtClean="0">
                    <a:solidFill>
                      <a:srgbClr val="006029"/>
                    </a:solidFill>
                    <a:latin typeface="+mj-lt"/>
                    <a:ea typeface="Calibri" charset="0"/>
                    <a:cs typeface="Calibri" charset="0"/>
                  </a:rPr>
                  <a:t>University</a:t>
                </a:r>
                <a:endParaRPr lang="en-US" altLang="en-US" sz="2800" b="1" dirty="0">
                  <a:solidFill>
                    <a:srgbClr val="006029"/>
                  </a:solidFill>
                  <a:latin typeface="+mj-lt"/>
                  <a:ea typeface="Calibri" charset="0"/>
                  <a:cs typeface="Calibri" charset="0"/>
                </a:endParaRPr>
              </a:p>
            </p:txBody>
          </p:sp>
          <p:pic>
            <p:nvPicPr>
              <p:cNvPr id="17" name="Picture 16">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27783" y="70750"/>
                <a:ext cx="587061" cy="627271"/>
              </a:xfrm>
              <a:prstGeom prst="rect">
                <a:avLst/>
              </a:prstGeom>
              <a:noFill/>
              <a:ln>
                <a:noFill/>
              </a:ln>
            </p:spPr>
          </p:pic>
          <p:pic>
            <p:nvPicPr>
              <p:cNvPr id="18" name="Picture 6" descr="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800" y="37194"/>
                <a:ext cx="718184" cy="680386"/>
              </a:xfrm>
              <a:prstGeom prst="rect">
                <a:avLst/>
              </a:prstGeom>
              <a:solidFill>
                <a:schemeClr val="bg1"/>
              </a:solidFill>
            </p:spPr>
          </p:pic>
        </p:gr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38936" y="63519"/>
              <a:ext cx="581526" cy="552985"/>
            </a:xfrm>
            <a:prstGeom prst="rect">
              <a:avLst/>
            </a:prstGeom>
          </p:spPr>
        </p:pic>
      </p:grpSp>
    </p:spTree>
  </p:cSld>
  <p:clrMapOvr>
    <a:masterClrMapping/>
  </p:clrMapOvr>
  <p:transition spd="slow" advTm="15703"/>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6" name="Picture 16" descr="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2562"/>
            <a:ext cx="4152900" cy="534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7" name="Text Box 17"/>
          <p:cNvSpPr txBox="1">
            <a:spLocks noChangeArrowheads="1"/>
          </p:cNvSpPr>
          <p:nvPr/>
        </p:nvSpPr>
        <p:spPr bwMode="auto">
          <a:xfrm>
            <a:off x="4508444" y="1349485"/>
            <a:ext cx="4731808"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i="1" dirty="0"/>
              <a:t>General features of sturgeon eggs colonized </a:t>
            </a:r>
          </a:p>
          <a:p>
            <a:r>
              <a:rPr lang="en-US" altLang="en-US" sz="1600" b="1" i="1" dirty="0"/>
              <a:t>by bacteria</a:t>
            </a:r>
            <a:r>
              <a:rPr lang="en-US" altLang="en-US" sz="1600" i="1" dirty="0"/>
              <a:t>.</a:t>
            </a:r>
            <a:r>
              <a:rPr lang="en-US" altLang="en-US" sz="1600" dirty="0"/>
              <a:t> Figure presents several images </a:t>
            </a:r>
          </a:p>
          <a:p>
            <a:r>
              <a:rPr lang="en-US" altLang="en-US" sz="1600" dirty="0"/>
              <a:t>of the sturgeon egg. Each egg is approximately 2 </a:t>
            </a:r>
          </a:p>
          <a:p>
            <a:r>
              <a:rPr lang="en-US" altLang="en-US" sz="1600" dirty="0"/>
              <a:t>mm in diameter (Panel A). Panels B, C &amp; D show</a:t>
            </a:r>
          </a:p>
          <a:p>
            <a:r>
              <a:rPr lang="en-US" altLang="en-US" sz="1600" dirty="0"/>
              <a:t> thin sections stained with Gram (B&amp;C) and anti-</a:t>
            </a:r>
          </a:p>
          <a:p>
            <a:r>
              <a:rPr lang="en-US" altLang="en-US" sz="1600" dirty="0"/>
              <a:t>lysozyme (D). The chorion, a prominent structural </a:t>
            </a:r>
          </a:p>
          <a:p>
            <a:r>
              <a:rPr lang="en-US" altLang="en-US" sz="1600" dirty="0"/>
              <a:t>feature (arrow panel B) is covered by a </a:t>
            </a:r>
            <a:r>
              <a:rPr lang="en-US" altLang="en-US" sz="1600" dirty="0" err="1"/>
              <a:t>microfibrous</a:t>
            </a:r>
            <a:endParaRPr lang="en-US" altLang="en-US" sz="1600" dirty="0"/>
          </a:p>
          <a:p>
            <a:r>
              <a:rPr lang="en-US" altLang="en-US" sz="1600" dirty="0"/>
              <a:t> outer layer (C) on which bacteria can be detected </a:t>
            </a:r>
          </a:p>
          <a:p>
            <a:r>
              <a:rPr lang="en-US" altLang="en-US" sz="1600" dirty="0"/>
              <a:t>(arrows). Panel D reveals  lysozyme associated with </a:t>
            </a:r>
          </a:p>
          <a:p>
            <a:r>
              <a:rPr lang="en-US" altLang="en-US" sz="1600" dirty="0"/>
              <a:t>the outer </a:t>
            </a:r>
            <a:r>
              <a:rPr lang="en-US" altLang="en-US" sz="1600" dirty="0" err="1"/>
              <a:t>microfibrous</a:t>
            </a:r>
            <a:r>
              <a:rPr lang="en-US" altLang="en-US" sz="1600" dirty="0"/>
              <a:t> layer and the inner layer of the </a:t>
            </a:r>
          </a:p>
          <a:p>
            <a:r>
              <a:rPr lang="en-US" altLang="en-US" sz="1600" dirty="0"/>
              <a:t>chorion (dark brown staining material). Panels E </a:t>
            </a:r>
          </a:p>
          <a:p>
            <a:r>
              <a:rPr lang="en-US" altLang="en-US" sz="1600" dirty="0"/>
              <a:t>(400x) and F (1000x) are fluorescence images from </a:t>
            </a:r>
          </a:p>
          <a:p>
            <a:r>
              <a:rPr lang="en-US" altLang="en-US" sz="1600" dirty="0"/>
              <a:t>eggs exposed to stream. Evenly distributed bacteria </a:t>
            </a:r>
          </a:p>
          <a:p>
            <a:r>
              <a:rPr lang="en-US" altLang="en-US" sz="1600" dirty="0"/>
              <a:t>(fluorescent red) cover the outer layer. Panels G &amp; H </a:t>
            </a:r>
          </a:p>
          <a:p>
            <a:r>
              <a:rPr lang="en-US" altLang="en-US" sz="1600" dirty="0"/>
              <a:t>show fluorescently stained (Live/Dead) whole eggs </a:t>
            </a:r>
          </a:p>
          <a:p>
            <a:r>
              <a:rPr lang="en-US" altLang="en-US" sz="1600" dirty="0"/>
              <a:t>that are captured after exposure to stream water </a:t>
            </a:r>
          </a:p>
          <a:p>
            <a:r>
              <a:rPr lang="en-US" altLang="en-US" sz="1600" dirty="0"/>
              <a:t>(G) or aseptically harvested from a gravid female </a:t>
            </a:r>
          </a:p>
          <a:p>
            <a:r>
              <a:rPr lang="en-US" altLang="en-US" sz="1600" dirty="0"/>
              <a:t>(H). The stream-exposed egg had a robust </a:t>
            </a:r>
          </a:p>
          <a:p>
            <a:r>
              <a:rPr lang="en-US" altLang="en-US" sz="1600" dirty="0"/>
              <a:t>community while aseptically harvested eggs</a:t>
            </a:r>
          </a:p>
          <a:p>
            <a:r>
              <a:rPr lang="en-US" altLang="en-US" sz="1600" dirty="0"/>
              <a:t> had no detectable bacteria on the surface. </a:t>
            </a:r>
          </a:p>
        </p:txBody>
      </p:sp>
      <p:sp>
        <p:nvSpPr>
          <p:cNvPr id="10258" name="Text Box 18"/>
          <p:cNvSpPr txBox="1">
            <a:spLocks noChangeArrowheads="1"/>
          </p:cNvSpPr>
          <p:nvPr/>
        </p:nvSpPr>
        <p:spPr bwMode="auto">
          <a:xfrm>
            <a:off x="152400" y="731177"/>
            <a:ext cx="906779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600" dirty="0"/>
              <a:t>Stream microbial populations are a major source of egg mortality</a:t>
            </a:r>
          </a:p>
        </p:txBody>
      </p:sp>
      <p:grpSp>
        <p:nvGrpSpPr>
          <p:cNvPr id="5" name="Group 4"/>
          <p:cNvGrpSpPr/>
          <p:nvPr/>
        </p:nvGrpSpPr>
        <p:grpSpPr>
          <a:xfrm>
            <a:off x="0" y="0"/>
            <a:ext cx="9486440" cy="6857999"/>
            <a:chOff x="0" y="0"/>
            <a:chExt cx="9486440" cy="6857999"/>
          </a:xfrm>
        </p:grpSpPr>
        <p:grpSp>
          <p:nvGrpSpPr>
            <p:cNvPr id="6" name="Group 5"/>
            <p:cNvGrpSpPr/>
            <p:nvPr/>
          </p:nvGrpSpPr>
          <p:grpSpPr>
            <a:xfrm>
              <a:off x="0" y="0"/>
              <a:ext cx="9486440" cy="757238"/>
              <a:chOff x="0" y="0"/>
              <a:chExt cx="9486440" cy="757238"/>
            </a:xfrm>
          </p:grpSpPr>
          <p:grpSp>
            <p:nvGrpSpPr>
              <p:cNvPr id="8" name="Group 7"/>
              <p:cNvGrpSpPr/>
              <p:nvPr/>
            </p:nvGrpSpPr>
            <p:grpSpPr>
              <a:xfrm>
                <a:off x="0" y="0"/>
                <a:ext cx="9486440" cy="757238"/>
                <a:chOff x="0" y="0"/>
                <a:chExt cx="9486440" cy="757238"/>
              </a:xfrm>
            </p:grpSpPr>
            <p:sp>
              <p:nvSpPr>
                <p:cNvPr id="10" name="Rectangle 9"/>
                <p:cNvSpPr/>
                <p:nvPr/>
              </p:nvSpPr>
              <p:spPr bwMode="auto">
                <a:xfrm>
                  <a:off x="0" y="0"/>
                  <a:ext cx="9144000" cy="757238"/>
                </a:xfrm>
                <a:prstGeom prst="rect">
                  <a:avLst/>
                </a:prstGeom>
                <a:solidFill>
                  <a:schemeClr val="bg1"/>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TextBox 10"/>
                <p:cNvSpPr txBox="1">
                  <a:spLocks noChangeArrowheads="1"/>
                </p:cNvSpPr>
                <p:nvPr/>
              </p:nvSpPr>
              <p:spPr bwMode="auto">
                <a:xfrm>
                  <a:off x="3606975" y="122507"/>
                  <a:ext cx="587946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2800" b="1" dirty="0" smtClean="0">
                      <a:solidFill>
                        <a:srgbClr val="006029"/>
                      </a:solidFill>
                      <a:ea typeface="Calibri" charset="0"/>
                      <a:cs typeface="Calibri" charset="0"/>
                    </a:rPr>
                    <a:t>Michigan State </a:t>
                  </a:r>
                  <a:r>
                    <a:rPr lang="en-US" altLang="en-US" sz="2800" b="1" dirty="0" smtClean="0">
                      <a:solidFill>
                        <a:srgbClr val="006029"/>
                      </a:solidFill>
                      <a:latin typeface="+mj-lt"/>
                      <a:ea typeface="Calibri" charset="0"/>
                      <a:cs typeface="Calibri" charset="0"/>
                    </a:rPr>
                    <a:t>University</a:t>
                  </a:r>
                  <a:endParaRPr lang="en-US" altLang="en-US" sz="2800" b="1" dirty="0">
                    <a:solidFill>
                      <a:srgbClr val="006029"/>
                    </a:solidFill>
                    <a:latin typeface="+mj-lt"/>
                    <a:ea typeface="Calibri" charset="0"/>
                    <a:cs typeface="Calibri" charset="0"/>
                  </a:endParaRPr>
                </a:p>
              </p:txBody>
            </p:sp>
            <p:pic>
              <p:nvPicPr>
                <p:cNvPr id="12" name="Picture 1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7783" y="70750"/>
                  <a:ext cx="587061" cy="627271"/>
                </a:xfrm>
                <a:prstGeom prst="rect">
                  <a:avLst/>
                </a:prstGeom>
                <a:noFill/>
                <a:ln>
                  <a:noFill/>
                </a:ln>
              </p:spPr>
            </p:pic>
            <p:pic>
              <p:nvPicPr>
                <p:cNvPr id="13" name="Picture 6" descr="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37194"/>
                  <a:ext cx="718184" cy="680386"/>
                </a:xfrm>
                <a:prstGeom prst="rect">
                  <a:avLst/>
                </a:prstGeom>
                <a:solidFill>
                  <a:schemeClr val="bg1"/>
                </a:solidFill>
              </p:spPr>
            </p:pic>
          </p:gr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8936" y="63519"/>
                <a:ext cx="581526" cy="552985"/>
              </a:xfrm>
              <a:prstGeom prst="rect">
                <a:avLst/>
              </a:prstGeom>
            </p:spPr>
          </p:pic>
        </p:grpSp>
        <p:sp>
          <p:nvSpPr>
            <p:cNvPr id="7" name="Rectangle 6"/>
            <p:cNvSpPr/>
            <p:nvPr/>
          </p:nvSpPr>
          <p:spPr>
            <a:xfrm>
              <a:off x="0" y="768771"/>
              <a:ext cx="9144000" cy="6089228"/>
            </a:xfrm>
            <a:prstGeom prst="rect">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Tree>
    <p:extLst>
      <p:ext uri="{BB962C8B-B14F-4D97-AF65-F5344CB8AC3E}">
        <p14:creationId xmlns:p14="http://schemas.microsoft.com/office/powerpoint/2010/main" val="432663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FWL\labs\scribner\Sturgeon Baseline Black Lake\Reference Materials and Photographs\Video and Photographs\2011\Eggs\IMG_0590.JPG"/>
          <p:cNvPicPr>
            <a:picLocks noChangeAspect="1" noChangeArrowheads="1"/>
          </p:cNvPicPr>
          <p:nvPr/>
        </p:nvPicPr>
        <p:blipFill>
          <a:blip r:embed="rId3" cstate="email"/>
          <a:srcRect/>
          <a:stretch>
            <a:fillRect/>
          </a:stretch>
        </p:blipFill>
        <p:spPr bwMode="auto">
          <a:xfrm>
            <a:off x="5562600" y="4543425"/>
            <a:ext cx="3460173" cy="2057400"/>
          </a:xfrm>
          <a:prstGeom prst="rect">
            <a:avLst/>
          </a:prstGeom>
          <a:noFill/>
        </p:spPr>
      </p:pic>
      <p:grpSp>
        <p:nvGrpSpPr>
          <p:cNvPr id="2" name="Group 1"/>
          <p:cNvGrpSpPr/>
          <p:nvPr/>
        </p:nvGrpSpPr>
        <p:grpSpPr>
          <a:xfrm>
            <a:off x="6137101" y="5214053"/>
            <a:ext cx="533400" cy="322421"/>
            <a:chOff x="2317173" y="2438400"/>
            <a:chExt cx="533400" cy="322421"/>
          </a:xfrm>
        </p:grpSpPr>
        <p:cxnSp>
          <p:nvCxnSpPr>
            <p:cNvPr id="5" name="Straight Connector 4"/>
            <p:cNvCxnSpPr/>
            <p:nvPr/>
          </p:nvCxnSpPr>
          <p:spPr>
            <a:xfrm>
              <a:off x="2393373" y="2514600"/>
              <a:ext cx="304800" cy="0"/>
            </a:xfrm>
            <a:prstGeom prst="line">
              <a:avLst/>
            </a:prstGeom>
            <a:ln w="28575">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317173" y="2514600"/>
              <a:ext cx="533400" cy="246221"/>
            </a:xfrm>
            <a:prstGeom prst="rect">
              <a:avLst/>
            </a:prstGeom>
            <a:noFill/>
          </p:spPr>
          <p:txBody>
            <a:bodyPr wrap="square" rtlCol="0">
              <a:spAutoFit/>
            </a:bodyPr>
            <a:lstStyle/>
            <a:p>
              <a:r>
                <a:rPr lang="en-US" sz="1000" dirty="0" smtClean="0"/>
                <a:t>3 mm</a:t>
              </a:r>
              <a:endParaRPr lang="en-US" sz="1000" dirty="0"/>
            </a:p>
          </p:txBody>
        </p:sp>
        <p:cxnSp>
          <p:nvCxnSpPr>
            <p:cNvPr id="7" name="Straight Connector 6"/>
            <p:cNvCxnSpPr/>
            <p:nvPr/>
          </p:nvCxnSpPr>
          <p:spPr>
            <a:xfrm>
              <a:off x="2393373" y="2438400"/>
              <a:ext cx="0" cy="152400"/>
            </a:xfrm>
            <a:prstGeom prst="line">
              <a:avLst/>
            </a:prstGeom>
            <a:ln w="28575">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698173" y="2438400"/>
              <a:ext cx="0" cy="152400"/>
            </a:xfrm>
            <a:prstGeom prst="line">
              <a:avLst/>
            </a:prstGeom>
            <a:ln w="28575">
              <a:solidFill>
                <a:srgbClr val="FFFF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304800" y="1674338"/>
            <a:ext cx="5105401" cy="5016758"/>
          </a:xfrm>
          <a:prstGeom prst="rect">
            <a:avLst/>
          </a:prstGeom>
          <a:noFill/>
        </p:spPr>
        <p:txBody>
          <a:bodyPr wrap="square" rtlCol="0">
            <a:spAutoFit/>
          </a:bodyPr>
          <a:lstStyle/>
          <a:p>
            <a:r>
              <a:rPr lang="en-US" sz="1600" dirty="0" smtClean="0"/>
              <a:t>     Lake sturgeon are “</a:t>
            </a:r>
            <a:r>
              <a:rPr lang="en-US" sz="1600" dirty="0" err="1" smtClean="0"/>
              <a:t>Lithophilic</a:t>
            </a:r>
            <a:r>
              <a:rPr lang="en-US" sz="1600" dirty="0" smtClean="0"/>
              <a:t> spawners” which means during spawning, eggs are broadcast into rock crevices on the river bottom.  Once in contact with water, a sialic acid chemical reaction creates an adhesive property, which allows eggs to become ‘sticky’ and adhere to rocks during incubation.  </a:t>
            </a:r>
          </a:p>
          <a:p>
            <a:r>
              <a:rPr lang="en-US" sz="1600" dirty="0" smtClean="0"/>
              <a:t>  Spawning adults neither build a nest for cover, nor care for the developing offspring during this life period.  Hatching may take 5-10 days dependent upon water temperature.  Typically, eggs that incubate in colder temperatures take several days longer to hatch than those incubated in warmer temperatures.  </a:t>
            </a:r>
          </a:p>
          <a:p>
            <a:r>
              <a:rPr lang="en-US" sz="1600" dirty="0" smtClean="0"/>
              <a:t>     During the egg period, developing lake sturgeon are vulnerable to a host of potential predators that inhabit Great Lakes tributaries where sturgeon eggs are laid.  Recent studies have shown that predators such as Rusty Crayfish (</a:t>
            </a:r>
            <a:r>
              <a:rPr lang="en-US" sz="1600" i="1" dirty="0" smtClean="0"/>
              <a:t>O. </a:t>
            </a:r>
            <a:r>
              <a:rPr lang="en-US" sz="1600" i="1" dirty="0" err="1" smtClean="0"/>
              <a:t>rusticus</a:t>
            </a:r>
            <a:r>
              <a:rPr lang="en-US" sz="1600" dirty="0" smtClean="0"/>
              <a:t>), Round Goby (</a:t>
            </a:r>
            <a:r>
              <a:rPr lang="en-US" sz="1600" i="1" dirty="0" smtClean="0"/>
              <a:t>N. </a:t>
            </a:r>
            <a:r>
              <a:rPr lang="en-US" sz="1600" i="1" dirty="0" err="1" smtClean="0"/>
              <a:t>melanostomus</a:t>
            </a:r>
            <a:r>
              <a:rPr lang="en-US" sz="1600" dirty="0" smtClean="0"/>
              <a:t>) prey on lake sturgeon eggs.   Also, there are microbes and fungi that attack developing embryos and feed off of dead or decaying lake sturgeon eggs.      </a:t>
            </a:r>
            <a:endParaRPr lang="en-US" sz="1600" dirty="0"/>
          </a:p>
        </p:txBody>
      </p:sp>
      <p:sp>
        <p:nvSpPr>
          <p:cNvPr id="10" name="TextBox 9"/>
          <p:cNvSpPr txBox="1"/>
          <p:nvPr/>
        </p:nvSpPr>
        <p:spPr>
          <a:xfrm>
            <a:off x="1371600" y="228600"/>
            <a:ext cx="6172200" cy="369332"/>
          </a:xfrm>
          <a:prstGeom prst="rect">
            <a:avLst/>
          </a:prstGeom>
          <a:noFill/>
        </p:spPr>
        <p:txBody>
          <a:bodyPr wrap="square" rtlCol="0">
            <a:spAutoFit/>
          </a:bodyPr>
          <a:lstStyle/>
          <a:p>
            <a:r>
              <a:rPr lang="en-US" dirty="0" smtClean="0"/>
              <a:t>Egg Period Ecology</a:t>
            </a:r>
            <a:endParaRPr lang="en-US" dirty="0"/>
          </a:p>
        </p:txBody>
      </p:sp>
      <p:pic>
        <p:nvPicPr>
          <p:cNvPr id="1029" name="Picture 5"/>
          <p:cNvPicPr>
            <a:picLocks noChangeAspect="1" noChangeArrowheads="1"/>
          </p:cNvPicPr>
          <p:nvPr/>
        </p:nvPicPr>
        <p:blipFill>
          <a:blip r:embed="rId4" cstate="print"/>
          <a:srcRect/>
          <a:stretch>
            <a:fillRect/>
          </a:stretch>
        </p:blipFill>
        <p:spPr bwMode="auto">
          <a:xfrm>
            <a:off x="7300405" y="5514975"/>
            <a:ext cx="1726379" cy="1085850"/>
          </a:xfrm>
          <a:prstGeom prst="rect">
            <a:avLst/>
          </a:prstGeom>
          <a:noFill/>
          <a:ln w="9525">
            <a:noFill/>
            <a:miter lim="800000"/>
            <a:headEnd/>
            <a:tailEnd/>
          </a:ln>
        </p:spPr>
      </p:pic>
      <p:sp>
        <p:nvSpPr>
          <p:cNvPr id="13" name="Rectangle 12"/>
          <p:cNvSpPr/>
          <p:nvPr/>
        </p:nvSpPr>
        <p:spPr>
          <a:xfrm>
            <a:off x="7543800" y="6512480"/>
            <a:ext cx="1146468" cy="369332"/>
          </a:xfrm>
          <a:prstGeom prst="rect">
            <a:avLst/>
          </a:prstGeom>
        </p:spPr>
        <p:txBody>
          <a:bodyPr wrap="none">
            <a:spAutoFit/>
          </a:bodyPr>
          <a:lstStyle/>
          <a:p>
            <a:r>
              <a:rPr lang="en-US" dirty="0" smtClean="0"/>
              <a:t>Sialic acid </a:t>
            </a:r>
            <a:endParaRPr lang="en-US" dirty="0"/>
          </a:p>
        </p:txBody>
      </p:sp>
      <p:pic>
        <p:nvPicPr>
          <p:cNvPr id="1032" name="Picture 8" descr="S:\FWL\labs\scribner\Sturgeon Baseline Black Lake\Reference Materials and Photographs\embryogenesis chronology slide for lake sturgeon.JPG"/>
          <p:cNvPicPr>
            <a:picLocks noChangeAspect="1" noChangeArrowheads="1"/>
          </p:cNvPicPr>
          <p:nvPr/>
        </p:nvPicPr>
        <p:blipFill>
          <a:blip r:embed="rId5" cstate="print"/>
          <a:srcRect/>
          <a:stretch>
            <a:fillRect/>
          </a:stretch>
        </p:blipFill>
        <p:spPr bwMode="auto">
          <a:xfrm>
            <a:off x="5562600" y="852360"/>
            <a:ext cx="3460173" cy="3691568"/>
          </a:xfrm>
          <a:prstGeom prst="rect">
            <a:avLst/>
          </a:prstGeom>
          <a:noFill/>
        </p:spPr>
      </p:pic>
      <p:sp>
        <p:nvSpPr>
          <p:cNvPr id="12" name="Rectangle 11"/>
          <p:cNvSpPr/>
          <p:nvPr/>
        </p:nvSpPr>
        <p:spPr>
          <a:xfrm>
            <a:off x="0" y="781098"/>
            <a:ext cx="9144000" cy="6076901"/>
          </a:xfrm>
          <a:prstGeom prst="rect">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14" name="Group 13"/>
          <p:cNvGrpSpPr/>
          <p:nvPr/>
        </p:nvGrpSpPr>
        <p:grpSpPr>
          <a:xfrm>
            <a:off x="0" y="0"/>
            <a:ext cx="9486440" cy="6857999"/>
            <a:chOff x="0" y="0"/>
            <a:chExt cx="9486440" cy="6857999"/>
          </a:xfrm>
        </p:grpSpPr>
        <p:grpSp>
          <p:nvGrpSpPr>
            <p:cNvPr id="15" name="Group 14"/>
            <p:cNvGrpSpPr/>
            <p:nvPr/>
          </p:nvGrpSpPr>
          <p:grpSpPr>
            <a:xfrm>
              <a:off x="0" y="0"/>
              <a:ext cx="9486440" cy="757238"/>
              <a:chOff x="0" y="0"/>
              <a:chExt cx="9486440" cy="757238"/>
            </a:xfrm>
          </p:grpSpPr>
          <p:grpSp>
            <p:nvGrpSpPr>
              <p:cNvPr id="17" name="Group 16"/>
              <p:cNvGrpSpPr/>
              <p:nvPr/>
            </p:nvGrpSpPr>
            <p:grpSpPr>
              <a:xfrm>
                <a:off x="0" y="0"/>
                <a:ext cx="9486440" cy="757238"/>
                <a:chOff x="0" y="0"/>
                <a:chExt cx="9486440" cy="757238"/>
              </a:xfrm>
            </p:grpSpPr>
            <p:sp>
              <p:nvSpPr>
                <p:cNvPr id="19" name="Rectangle 18"/>
                <p:cNvSpPr/>
                <p:nvPr/>
              </p:nvSpPr>
              <p:spPr bwMode="auto">
                <a:xfrm>
                  <a:off x="0" y="0"/>
                  <a:ext cx="9144000" cy="757238"/>
                </a:xfrm>
                <a:prstGeom prst="rect">
                  <a:avLst/>
                </a:prstGeom>
                <a:solidFill>
                  <a:schemeClr val="bg1"/>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TextBox 11"/>
                <p:cNvSpPr txBox="1">
                  <a:spLocks noChangeArrowheads="1"/>
                </p:cNvSpPr>
                <p:nvPr/>
              </p:nvSpPr>
              <p:spPr bwMode="auto">
                <a:xfrm>
                  <a:off x="3606975" y="122507"/>
                  <a:ext cx="587946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2800" b="1" dirty="0" smtClean="0">
                      <a:solidFill>
                        <a:srgbClr val="006029"/>
                      </a:solidFill>
                      <a:ea typeface="Calibri" charset="0"/>
                      <a:cs typeface="Calibri" charset="0"/>
                    </a:rPr>
                    <a:t>Michigan State </a:t>
                  </a:r>
                  <a:r>
                    <a:rPr lang="en-US" altLang="en-US" sz="2800" b="1" dirty="0" smtClean="0">
                      <a:solidFill>
                        <a:srgbClr val="006029"/>
                      </a:solidFill>
                      <a:latin typeface="+mj-lt"/>
                      <a:ea typeface="Calibri" charset="0"/>
                      <a:cs typeface="Calibri" charset="0"/>
                    </a:rPr>
                    <a:t>University</a:t>
                  </a:r>
                  <a:endParaRPr lang="en-US" altLang="en-US" sz="2800" b="1" dirty="0">
                    <a:solidFill>
                      <a:srgbClr val="006029"/>
                    </a:solidFill>
                    <a:latin typeface="+mj-lt"/>
                    <a:ea typeface="Calibri" charset="0"/>
                    <a:cs typeface="Calibri" charset="0"/>
                  </a:endParaRPr>
                </a:p>
              </p:txBody>
            </p:sp>
            <p:pic>
              <p:nvPicPr>
                <p:cNvPr id="21" name="Picture 20">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27783" y="70750"/>
                  <a:ext cx="587061" cy="627271"/>
                </a:xfrm>
                <a:prstGeom prst="rect">
                  <a:avLst/>
                </a:prstGeom>
                <a:noFill/>
                <a:ln>
                  <a:noFill/>
                </a:ln>
              </p:spPr>
            </p:pic>
            <p:pic>
              <p:nvPicPr>
                <p:cNvPr id="22" name="Picture 6" descr="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800" y="37194"/>
                  <a:ext cx="718184" cy="680386"/>
                </a:xfrm>
                <a:prstGeom prst="rect">
                  <a:avLst/>
                </a:prstGeom>
                <a:solidFill>
                  <a:schemeClr val="bg1"/>
                </a:solidFill>
              </p:spPr>
            </p:pic>
          </p:grpSp>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38936" y="63519"/>
                <a:ext cx="581526" cy="552985"/>
              </a:xfrm>
              <a:prstGeom prst="rect">
                <a:avLst/>
              </a:prstGeom>
            </p:spPr>
          </p:pic>
        </p:grpSp>
        <p:sp>
          <p:nvSpPr>
            <p:cNvPr id="16" name="Rectangle 15"/>
            <p:cNvSpPr/>
            <p:nvPr/>
          </p:nvSpPr>
          <p:spPr>
            <a:xfrm>
              <a:off x="0" y="768771"/>
              <a:ext cx="9144000" cy="6089228"/>
            </a:xfrm>
            <a:prstGeom prst="rect">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3" name="TextBox 2"/>
          <p:cNvSpPr txBox="1"/>
          <p:nvPr/>
        </p:nvSpPr>
        <p:spPr>
          <a:xfrm>
            <a:off x="29237" y="827988"/>
            <a:ext cx="5380964" cy="892552"/>
          </a:xfrm>
          <a:prstGeom prst="rect">
            <a:avLst/>
          </a:prstGeom>
          <a:noFill/>
        </p:spPr>
        <p:txBody>
          <a:bodyPr wrap="square" rtlCol="0">
            <a:spAutoFit/>
          </a:bodyPr>
          <a:lstStyle/>
          <a:p>
            <a:pPr algn="ctr"/>
            <a:r>
              <a:rPr lang="en-US" sz="2600" dirty="0" smtClean="0">
                <a:latin typeface="+mn-lt"/>
              </a:rPr>
              <a:t>Lake Sturgeon Egg Deposition - Background</a:t>
            </a:r>
            <a:endParaRPr lang="en-US" sz="2600" dirty="0">
              <a:latin typeface="+mn-lt"/>
            </a:endParaRPr>
          </a:p>
        </p:txBody>
      </p:sp>
    </p:spTree>
    <p:extLst>
      <p:ext uri="{BB962C8B-B14F-4D97-AF65-F5344CB8AC3E}">
        <p14:creationId xmlns:p14="http://schemas.microsoft.com/office/powerpoint/2010/main" val="3758324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4" name="Group 4"/>
          <p:cNvGrpSpPr>
            <a:grpSpLocks/>
          </p:cNvGrpSpPr>
          <p:nvPr/>
        </p:nvGrpSpPr>
        <p:grpSpPr bwMode="auto">
          <a:xfrm>
            <a:off x="5640764" y="2974149"/>
            <a:ext cx="3359150" cy="3200400"/>
            <a:chOff x="3744" y="-190"/>
            <a:chExt cx="2116" cy="2240"/>
          </a:xfrm>
        </p:grpSpPr>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5" y="-190"/>
              <a:ext cx="1305" cy="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4" y="90"/>
              <a:ext cx="1311" cy="1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7" name="Rectangle 7"/>
            <p:cNvSpPr>
              <a:spLocks noChangeArrowheads="1"/>
            </p:cNvSpPr>
            <p:nvPr/>
          </p:nvSpPr>
          <p:spPr bwMode="auto">
            <a:xfrm>
              <a:off x="4884" y="1583"/>
              <a:ext cx="222" cy="374"/>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 name="Oval 8"/>
            <p:cNvSpPr>
              <a:spLocks noChangeArrowheads="1"/>
            </p:cNvSpPr>
            <p:nvPr/>
          </p:nvSpPr>
          <p:spPr bwMode="auto">
            <a:xfrm>
              <a:off x="4048" y="729"/>
              <a:ext cx="177" cy="232"/>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9" name="Text Box 9"/>
            <p:cNvSpPr txBox="1">
              <a:spLocks noChangeArrowheads="1"/>
            </p:cNvSpPr>
            <p:nvPr/>
          </p:nvSpPr>
          <p:spPr bwMode="auto">
            <a:xfrm>
              <a:off x="4418" y="161"/>
              <a:ext cx="131"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1</a:t>
              </a:r>
            </a:p>
          </p:txBody>
        </p:sp>
        <p:sp>
          <p:nvSpPr>
            <p:cNvPr id="5130" name="Text Box 10"/>
            <p:cNvSpPr txBox="1">
              <a:spLocks noChangeArrowheads="1"/>
            </p:cNvSpPr>
            <p:nvPr/>
          </p:nvSpPr>
          <p:spPr bwMode="auto">
            <a:xfrm>
              <a:off x="4247" y="581"/>
              <a:ext cx="131"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2</a:t>
              </a:r>
            </a:p>
          </p:txBody>
        </p:sp>
        <p:sp>
          <p:nvSpPr>
            <p:cNvPr id="5131" name="Text Box 11"/>
            <p:cNvSpPr txBox="1">
              <a:spLocks noChangeArrowheads="1"/>
            </p:cNvSpPr>
            <p:nvPr/>
          </p:nvSpPr>
          <p:spPr bwMode="auto">
            <a:xfrm>
              <a:off x="4538" y="837"/>
              <a:ext cx="131"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3</a:t>
              </a:r>
            </a:p>
          </p:txBody>
        </p:sp>
        <p:sp>
          <p:nvSpPr>
            <p:cNvPr id="5132" name="Text Box 12"/>
            <p:cNvSpPr txBox="1">
              <a:spLocks noChangeArrowheads="1"/>
            </p:cNvSpPr>
            <p:nvPr/>
          </p:nvSpPr>
          <p:spPr bwMode="auto">
            <a:xfrm>
              <a:off x="4657" y="1420"/>
              <a:ext cx="131"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4</a:t>
              </a:r>
            </a:p>
          </p:txBody>
        </p:sp>
      </p:grpSp>
      <p:sp>
        <p:nvSpPr>
          <p:cNvPr id="5139" name="Text Box 19"/>
          <p:cNvSpPr txBox="1">
            <a:spLocks noChangeArrowheads="1"/>
          </p:cNvSpPr>
          <p:nvPr/>
        </p:nvSpPr>
        <p:spPr bwMode="auto">
          <a:xfrm>
            <a:off x="6496844" y="6157642"/>
            <a:ext cx="2152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Spawning locations</a:t>
            </a:r>
          </a:p>
        </p:txBody>
      </p:sp>
      <p:grpSp>
        <p:nvGrpSpPr>
          <p:cNvPr id="2" name="Group 1"/>
          <p:cNvGrpSpPr/>
          <p:nvPr/>
        </p:nvGrpSpPr>
        <p:grpSpPr>
          <a:xfrm>
            <a:off x="438944" y="3374199"/>
            <a:ext cx="5181600" cy="3475780"/>
            <a:chOff x="914400" y="2286000"/>
            <a:chExt cx="5181600" cy="3981073"/>
          </a:xfrm>
        </p:grpSpPr>
        <p:grpSp>
          <p:nvGrpSpPr>
            <p:cNvPr id="5133" name="Group 13"/>
            <p:cNvGrpSpPr>
              <a:grpSpLocks/>
            </p:cNvGrpSpPr>
            <p:nvPr/>
          </p:nvGrpSpPr>
          <p:grpSpPr bwMode="auto">
            <a:xfrm>
              <a:off x="4953000" y="2657475"/>
              <a:ext cx="1143000" cy="466725"/>
              <a:chOff x="4560" y="3072"/>
              <a:chExt cx="924" cy="342"/>
            </a:xfrm>
          </p:grpSpPr>
          <p:pic>
            <p:nvPicPr>
              <p:cNvPr id="5134" name="Picture 14" descr="Sturgeondrawing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0" y="3264"/>
                <a:ext cx="780" cy="150"/>
              </a:xfrm>
              <a:prstGeom prst="rect">
                <a:avLst/>
              </a:prstGeom>
              <a:noFill/>
              <a:extLst>
                <a:ext uri="{909E8E84-426E-40DD-AFC4-6F175D3DCCD1}">
                  <a14:hiddenFill xmlns:a14="http://schemas.microsoft.com/office/drawing/2010/main">
                    <a:solidFill>
                      <a:srgbClr val="FFFFFF"/>
                    </a:solidFill>
                  </a14:hiddenFill>
                </a:ext>
              </a:extLst>
            </p:spPr>
          </p:pic>
          <p:pic>
            <p:nvPicPr>
              <p:cNvPr id="5135" name="Picture 15" descr="Sturgeondrawing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4" y="3072"/>
                <a:ext cx="780" cy="150"/>
              </a:xfrm>
              <a:prstGeom prst="rect">
                <a:avLst/>
              </a:prstGeom>
              <a:noFill/>
              <a:extLst>
                <a:ext uri="{909E8E84-426E-40DD-AFC4-6F175D3DCCD1}">
                  <a14:hiddenFill xmlns:a14="http://schemas.microsoft.com/office/drawing/2010/main">
                    <a:solidFill>
                      <a:srgbClr val="FFFFFF"/>
                    </a:solidFill>
                  </a14:hiddenFill>
                </a:ext>
              </a:extLst>
            </p:spPr>
          </p:pic>
        </p:grpSp>
        <p:sp>
          <p:nvSpPr>
            <p:cNvPr id="5136" name="Text Box 16"/>
            <p:cNvSpPr txBox="1">
              <a:spLocks noChangeArrowheads="1"/>
            </p:cNvSpPr>
            <p:nvPr/>
          </p:nvSpPr>
          <p:spPr bwMode="auto">
            <a:xfrm>
              <a:off x="1609725" y="5900361"/>
              <a:ext cx="2647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Egg Deposition and loss</a:t>
              </a:r>
            </a:p>
          </p:txBody>
        </p:sp>
        <p:sp>
          <p:nvSpPr>
            <p:cNvPr id="5137" name="Text Box 17"/>
            <p:cNvSpPr txBox="1">
              <a:spLocks noChangeArrowheads="1"/>
            </p:cNvSpPr>
            <p:nvPr/>
          </p:nvSpPr>
          <p:spPr bwMode="auto">
            <a:xfrm>
              <a:off x="5089525" y="3214688"/>
              <a:ext cx="78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Day 1</a:t>
              </a:r>
            </a:p>
          </p:txBody>
        </p:sp>
        <p:sp>
          <p:nvSpPr>
            <p:cNvPr id="5138" name="Text Box 18"/>
            <p:cNvSpPr txBox="1">
              <a:spLocks noChangeArrowheads="1"/>
            </p:cNvSpPr>
            <p:nvPr/>
          </p:nvSpPr>
          <p:spPr bwMode="auto">
            <a:xfrm>
              <a:off x="5089525" y="4662488"/>
              <a:ext cx="78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Day 3</a:t>
              </a:r>
            </a:p>
          </p:txBody>
        </p:sp>
        <p:graphicFrame>
          <p:nvGraphicFramePr>
            <p:cNvPr id="5140" name="Object 20"/>
            <p:cNvGraphicFramePr>
              <a:graphicFrameLocks noChangeAspect="1"/>
            </p:cNvGraphicFramePr>
            <p:nvPr>
              <p:extLst>
                <p:ext uri="{D42A27DB-BD31-4B8C-83A1-F6EECF244321}">
                  <p14:modId xmlns:p14="http://schemas.microsoft.com/office/powerpoint/2010/main" val="2979353456"/>
                </p:ext>
              </p:extLst>
            </p:nvPr>
          </p:nvGraphicFramePr>
          <p:xfrm>
            <a:off x="914400" y="4114800"/>
            <a:ext cx="4038600" cy="1752600"/>
          </p:xfrm>
          <a:graphic>
            <a:graphicData uri="http://schemas.openxmlformats.org/presentationml/2006/ole">
              <mc:AlternateContent xmlns:mc="http://schemas.openxmlformats.org/markup-compatibility/2006">
                <mc:Choice xmlns:v="urn:schemas-microsoft-com:vml" Requires="v">
                  <p:oleObj spid="_x0000_s5146" name="SPW 9.0 Graph" r:id="rId6" imgW="8052840" imgH="3854160" progId="SigmaPlotGraphicObject.8">
                    <p:embed/>
                  </p:oleObj>
                </mc:Choice>
                <mc:Fallback>
                  <p:oleObj name="SPW 9.0 Graph" r:id="rId6" imgW="8052840" imgH="3854160" progId="SigmaPlotGraphicObject.8">
                    <p:embed/>
                    <p:pic>
                      <p:nvPicPr>
                        <p:cNvPr id="514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4114800"/>
                          <a:ext cx="4038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41" name="Object 21"/>
            <p:cNvGraphicFramePr>
              <a:graphicFrameLocks noChangeAspect="1"/>
            </p:cNvGraphicFramePr>
            <p:nvPr>
              <p:extLst>
                <p:ext uri="{D42A27DB-BD31-4B8C-83A1-F6EECF244321}">
                  <p14:modId xmlns:p14="http://schemas.microsoft.com/office/powerpoint/2010/main" val="3579242482"/>
                </p:ext>
              </p:extLst>
            </p:nvPr>
          </p:nvGraphicFramePr>
          <p:xfrm>
            <a:off x="914400" y="2286000"/>
            <a:ext cx="4038600" cy="1752600"/>
          </p:xfrm>
          <a:graphic>
            <a:graphicData uri="http://schemas.openxmlformats.org/presentationml/2006/ole">
              <mc:AlternateContent xmlns:mc="http://schemas.openxmlformats.org/markup-compatibility/2006">
                <mc:Choice xmlns:v="urn:schemas-microsoft-com:vml" Requires="v">
                  <p:oleObj spid="_x0000_s5147" name="SPW 9.0 Graph" r:id="rId8" imgW="10446840" imgH="5009760" progId="SigmaPlotGraphicObject.8">
                    <p:embed/>
                  </p:oleObj>
                </mc:Choice>
                <mc:Fallback>
                  <p:oleObj name="SPW 9.0 Graph" r:id="rId8" imgW="10446840" imgH="5009760" progId="SigmaPlotGraphicObject.8">
                    <p:embed/>
                    <p:pic>
                      <p:nvPicPr>
                        <p:cNvPr id="5141" name="Object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2286000"/>
                          <a:ext cx="4038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5143" name="Picture 2" descr="S:\FWL\labs\scribner\Sturgeon Baseline Black Lake\Reference Materials and Photographs\Video and Photographs\2011\Eggs\IMG_0590.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99994" y="932791"/>
            <a:ext cx="25463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4" name="Text Box 24"/>
          <p:cNvSpPr txBox="1">
            <a:spLocks noChangeArrowheads="1"/>
          </p:cNvSpPr>
          <p:nvPr/>
        </p:nvSpPr>
        <p:spPr bwMode="auto">
          <a:xfrm>
            <a:off x="0" y="826770"/>
            <a:ext cx="63246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smtClean="0"/>
              <a:t>Lake Sturgeon broadcast </a:t>
            </a:r>
            <a:r>
              <a:rPr lang="en-US" altLang="en-US" dirty="0"/>
              <a:t>eggs into the water column without </a:t>
            </a:r>
            <a:r>
              <a:rPr lang="en-US" altLang="en-US" dirty="0" smtClean="0"/>
              <a:t> constructing a nest</a:t>
            </a:r>
            <a:r>
              <a:rPr lang="en-US" altLang="en-US" dirty="0"/>
              <a:t>, </a:t>
            </a:r>
            <a:r>
              <a:rPr lang="en-US" altLang="en-US" dirty="0" smtClean="0"/>
              <a:t>thus eggs </a:t>
            </a:r>
            <a:r>
              <a:rPr lang="en-US" altLang="en-US" dirty="0"/>
              <a:t>are distributed in the current </a:t>
            </a:r>
            <a:r>
              <a:rPr lang="en-US" altLang="en-US" dirty="0" smtClean="0"/>
              <a:t>downstream for considerable distances</a:t>
            </a:r>
            <a:r>
              <a:rPr lang="en-US" altLang="en-US" dirty="0"/>
              <a:t>.  Water depth, substrate, and </a:t>
            </a:r>
            <a:r>
              <a:rPr lang="en-US" altLang="en-US" dirty="0" smtClean="0"/>
              <a:t>water velocity </a:t>
            </a:r>
            <a:r>
              <a:rPr lang="en-US" altLang="en-US" dirty="0"/>
              <a:t>predict the number </a:t>
            </a:r>
            <a:r>
              <a:rPr lang="en-US" altLang="en-US" dirty="0" smtClean="0"/>
              <a:t>of eggs </a:t>
            </a:r>
            <a:r>
              <a:rPr lang="en-US" altLang="en-US" dirty="0"/>
              <a:t>deposited down stream of a </a:t>
            </a:r>
            <a:r>
              <a:rPr lang="en-US" altLang="en-US" dirty="0" smtClean="0"/>
              <a:t> spawning </a:t>
            </a:r>
            <a:r>
              <a:rPr lang="en-US" altLang="en-US" dirty="0"/>
              <a:t>event.  In the figure, you can </a:t>
            </a:r>
            <a:r>
              <a:rPr lang="en-US" altLang="en-US" dirty="0" smtClean="0"/>
              <a:t>see that </a:t>
            </a:r>
            <a:r>
              <a:rPr lang="en-US" altLang="en-US" dirty="0"/>
              <a:t>the number of </a:t>
            </a:r>
            <a:r>
              <a:rPr lang="en-US" altLang="en-US" dirty="0" smtClean="0"/>
              <a:t>eggs is </a:t>
            </a:r>
            <a:r>
              <a:rPr lang="en-US" altLang="en-US" dirty="0"/>
              <a:t>not evenly distributed across or down the stream.  Note the </a:t>
            </a:r>
            <a:r>
              <a:rPr lang="en-US" altLang="en-US" dirty="0" smtClean="0"/>
              <a:t>difference in egg number between day 1 and day 3 following spawning indicating the magnitude of mortality during this life stage.</a:t>
            </a:r>
            <a:endParaRPr lang="en-US" altLang="en-US" dirty="0"/>
          </a:p>
        </p:txBody>
      </p:sp>
      <p:grpSp>
        <p:nvGrpSpPr>
          <p:cNvPr id="31" name="Group 30"/>
          <p:cNvGrpSpPr/>
          <p:nvPr/>
        </p:nvGrpSpPr>
        <p:grpSpPr>
          <a:xfrm>
            <a:off x="0" y="0"/>
            <a:ext cx="9486440" cy="757238"/>
            <a:chOff x="0" y="0"/>
            <a:chExt cx="9486440" cy="757238"/>
          </a:xfrm>
        </p:grpSpPr>
        <p:grpSp>
          <p:nvGrpSpPr>
            <p:cNvPr id="32" name="Group 31"/>
            <p:cNvGrpSpPr/>
            <p:nvPr/>
          </p:nvGrpSpPr>
          <p:grpSpPr>
            <a:xfrm>
              <a:off x="0" y="0"/>
              <a:ext cx="9486440" cy="757238"/>
              <a:chOff x="0" y="0"/>
              <a:chExt cx="9486440" cy="757238"/>
            </a:xfrm>
          </p:grpSpPr>
          <p:sp>
            <p:nvSpPr>
              <p:cNvPr id="34" name="Rectangle 33"/>
              <p:cNvSpPr/>
              <p:nvPr/>
            </p:nvSpPr>
            <p:spPr bwMode="auto">
              <a:xfrm>
                <a:off x="0" y="0"/>
                <a:ext cx="9144000" cy="757238"/>
              </a:xfrm>
              <a:prstGeom prst="rect">
                <a:avLst/>
              </a:prstGeom>
              <a:solidFill>
                <a:schemeClr val="bg1"/>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5" name="TextBox 11"/>
              <p:cNvSpPr txBox="1">
                <a:spLocks noChangeArrowheads="1"/>
              </p:cNvSpPr>
              <p:nvPr/>
            </p:nvSpPr>
            <p:spPr bwMode="auto">
              <a:xfrm>
                <a:off x="3606975" y="122507"/>
                <a:ext cx="587946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2800" b="1" dirty="0" smtClean="0">
                    <a:solidFill>
                      <a:srgbClr val="006029"/>
                    </a:solidFill>
                    <a:ea typeface="Calibri" charset="0"/>
                    <a:cs typeface="Calibri" charset="0"/>
                  </a:rPr>
                  <a:t>Michigan State </a:t>
                </a:r>
                <a:r>
                  <a:rPr lang="en-US" altLang="en-US" sz="2800" b="1" dirty="0" smtClean="0">
                    <a:solidFill>
                      <a:srgbClr val="006029"/>
                    </a:solidFill>
                    <a:latin typeface="+mj-lt"/>
                    <a:ea typeface="Calibri" charset="0"/>
                    <a:cs typeface="Calibri" charset="0"/>
                  </a:rPr>
                  <a:t>University</a:t>
                </a:r>
                <a:endParaRPr lang="en-US" altLang="en-US" sz="2800" b="1" dirty="0">
                  <a:solidFill>
                    <a:srgbClr val="006029"/>
                  </a:solidFill>
                  <a:latin typeface="+mj-lt"/>
                  <a:ea typeface="Calibri" charset="0"/>
                  <a:cs typeface="Calibri" charset="0"/>
                </a:endParaRPr>
              </a:p>
            </p:txBody>
          </p:sp>
          <p:pic>
            <p:nvPicPr>
              <p:cNvPr id="36" name="Picture 35">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27783" y="70750"/>
                <a:ext cx="587061" cy="627271"/>
              </a:xfrm>
              <a:prstGeom prst="rect">
                <a:avLst/>
              </a:prstGeom>
              <a:noFill/>
              <a:ln>
                <a:noFill/>
              </a:ln>
            </p:spPr>
          </p:pic>
          <p:pic>
            <p:nvPicPr>
              <p:cNvPr id="37" name="Picture 6"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04800" y="37194"/>
                <a:ext cx="718184" cy="680386"/>
              </a:xfrm>
              <a:prstGeom prst="rect">
                <a:avLst/>
              </a:prstGeom>
              <a:solidFill>
                <a:schemeClr val="bg1"/>
              </a:solidFill>
            </p:spPr>
          </p:pic>
        </p:grpSp>
        <p:pic>
          <p:nvPicPr>
            <p:cNvPr id="33" name="Picture 3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38936" y="63519"/>
              <a:ext cx="581526" cy="552985"/>
            </a:xfrm>
            <a:prstGeom prst="rect">
              <a:avLst/>
            </a:prstGeom>
          </p:spPr>
        </p:pic>
      </p:grpSp>
      <p:sp>
        <p:nvSpPr>
          <p:cNvPr id="38" name="Rectangle 37"/>
          <p:cNvSpPr/>
          <p:nvPr/>
        </p:nvSpPr>
        <p:spPr>
          <a:xfrm>
            <a:off x="0" y="781098"/>
            <a:ext cx="9144000" cy="6076901"/>
          </a:xfrm>
          <a:prstGeom prst="rect">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3362445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8" name="Object 4"/>
          <p:cNvGraphicFramePr>
            <a:graphicFrameLocks noChangeAspect="1"/>
          </p:cNvGraphicFramePr>
          <p:nvPr/>
        </p:nvGraphicFramePr>
        <p:xfrm>
          <a:off x="1981200" y="2057400"/>
          <a:ext cx="4495800" cy="2260600"/>
        </p:xfrm>
        <a:graphic>
          <a:graphicData uri="http://schemas.openxmlformats.org/presentationml/2006/ole">
            <mc:AlternateContent xmlns:mc="http://schemas.openxmlformats.org/markup-compatibility/2006">
              <mc:Choice xmlns:v="urn:schemas-microsoft-com:vml" Requires="v">
                <p:oleObj spid="_x0000_s6158" name="Chart" r:id="rId3" imgW="4867422" imgH="2533740" progId="Excel.Chart.8">
                  <p:embed/>
                </p:oleObj>
              </mc:Choice>
              <mc:Fallback>
                <p:oleObj name="Chart" r:id="rId3" imgW="4867422" imgH="2533740" progId="Excel.Chart.8">
                  <p:embed/>
                  <p:pic>
                    <p:nvPicPr>
                      <p:cNvPr id="1126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057400"/>
                        <a:ext cx="4495800" cy="226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9" name="Text Box 5"/>
          <p:cNvSpPr txBox="1">
            <a:spLocks noChangeArrowheads="1"/>
          </p:cNvSpPr>
          <p:nvPr/>
        </p:nvSpPr>
        <p:spPr bwMode="auto">
          <a:xfrm>
            <a:off x="304800" y="4554537"/>
            <a:ext cx="83058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dirty="0">
                <a:latin typeface="+mn-lt"/>
                <a:cs typeface="Times New Roman" panose="02020603050405020304" pitchFamily="18" charset="0"/>
              </a:rPr>
              <a:t>Egg development time to hatch varies as a function </a:t>
            </a:r>
            <a:r>
              <a:rPr lang="en-US" altLang="en-US" sz="2000" dirty="0" smtClean="0">
                <a:latin typeface="+mn-lt"/>
                <a:cs typeface="Times New Roman" panose="02020603050405020304" pitchFamily="18" charset="0"/>
              </a:rPr>
              <a:t>of the </a:t>
            </a:r>
            <a:r>
              <a:rPr lang="en-US" altLang="en-US" sz="2000" dirty="0">
                <a:latin typeface="+mn-lt"/>
                <a:cs typeface="Times New Roman" panose="02020603050405020304" pitchFamily="18" charset="0"/>
              </a:rPr>
              <a:t>water temperature during incubation.  Eggs from </a:t>
            </a:r>
            <a:r>
              <a:rPr lang="en-US" altLang="en-US" sz="2000" dirty="0" smtClean="0">
                <a:latin typeface="+mn-lt"/>
                <a:cs typeface="Times New Roman" panose="02020603050405020304" pitchFamily="18" charset="0"/>
              </a:rPr>
              <a:t> females </a:t>
            </a:r>
            <a:r>
              <a:rPr lang="en-US" altLang="en-US" sz="2000" dirty="0">
                <a:latin typeface="+mn-lt"/>
                <a:cs typeface="Times New Roman" panose="02020603050405020304" pitchFamily="18" charset="0"/>
              </a:rPr>
              <a:t>spawning early in the spawning season in </a:t>
            </a:r>
            <a:r>
              <a:rPr lang="en-US" altLang="en-US" sz="2000" dirty="0" smtClean="0">
                <a:latin typeface="+mn-lt"/>
                <a:cs typeface="Times New Roman" panose="02020603050405020304" pitchFamily="18" charset="0"/>
              </a:rPr>
              <a:t>colder water </a:t>
            </a:r>
            <a:r>
              <a:rPr lang="en-US" altLang="en-US" sz="2000" dirty="0">
                <a:latin typeface="+mn-lt"/>
                <a:cs typeface="Times New Roman" panose="02020603050405020304" pitchFamily="18" charset="0"/>
              </a:rPr>
              <a:t>(8-10</a:t>
            </a:r>
            <a:r>
              <a:rPr lang="en-US" altLang="en-US" sz="2000" baseline="30000" dirty="0">
                <a:latin typeface="+mn-lt"/>
                <a:cs typeface="Times New Roman" panose="02020603050405020304" pitchFamily="18" charset="0"/>
              </a:rPr>
              <a:t>o</a:t>
            </a:r>
            <a:r>
              <a:rPr lang="en-US" altLang="en-US" sz="2000" dirty="0">
                <a:latin typeface="+mn-lt"/>
                <a:cs typeface="Times New Roman" panose="02020603050405020304" pitchFamily="18" charset="0"/>
              </a:rPr>
              <a:t>C) take much longer times to hatch (10-14 </a:t>
            </a:r>
            <a:r>
              <a:rPr lang="en-US" altLang="en-US" sz="2000" dirty="0" smtClean="0">
                <a:latin typeface="+mn-lt"/>
                <a:cs typeface="Times New Roman" panose="02020603050405020304" pitchFamily="18" charset="0"/>
              </a:rPr>
              <a:t>days) compared </a:t>
            </a:r>
            <a:r>
              <a:rPr lang="en-US" altLang="en-US" sz="2000" dirty="0">
                <a:latin typeface="+mn-lt"/>
                <a:cs typeface="Times New Roman" panose="02020603050405020304" pitchFamily="18" charset="0"/>
              </a:rPr>
              <a:t>to eggs from females that spawn later in </a:t>
            </a:r>
            <a:r>
              <a:rPr lang="en-US" altLang="en-US" sz="2000" dirty="0" smtClean="0">
                <a:latin typeface="+mn-lt"/>
                <a:cs typeface="Times New Roman" panose="02020603050405020304" pitchFamily="18" charset="0"/>
              </a:rPr>
              <a:t>the spawning </a:t>
            </a:r>
            <a:r>
              <a:rPr lang="en-US" altLang="en-US" sz="2000" dirty="0">
                <a:latin typeface="+mn-lt"/>
                <a:cs typeface="Times New Roman" panose="02020603050405020304" pitchFamily="18" charset="0"/>
              </a:rPr>
              <a:t>season when water temperatures </a:t>
            </a:r>
            <a:r>
              <a:rPr lang="en-US" altLang="en-US" sz="2000" dirty="0" smtClean="0">
                <a:latin typeface="+mn-lt"/>
                <a:cs typeface="Times New Roman" panose="02020603050405020304" pitchFamily="18" charset="0"/>
              </a:rPr>
              <a:t>are 16-18</a:t>
            </a:r>
            <a:r>
              <a:rPr lang="en-US" altLang="en-US" sz="2000" baseline="30000" dirty="0" smtClean="0">
                <a:latin typeface="+mn-lt"/>
                <a:cs typeface="Times New Roman" panose="02020603050405020304" pitchFamily="18" charset="0"/>
              </a:rPr>
              <a:t>o</a:t>
            </a:r>
            <a:r>
              <a:rPr lang="en-US" altLang="en-US" sz="2000" dirty="0" smtClean="0">
                <a:latin typeface="+mn-lt"/>
                <a:cs typeface="Times New Roman" panose="02020603050405020304" pitchFamily="18" charset="0"/>
              </a:rPr>
              <a:t>C (5-7 days).</a:t>
            </a:r>
            <a:endParaRPr lang="en-US" altLang="en-US" sz="2000" dirty="0">
              <a:latin typeface="+mn-lt"/>
              <a:cs typeface="Times New Roman" panose="02020603050405020304" pitchFamily="18" charset="0"/>
            </a:endParaRPr>
          </a:p>
        </p:txBody>
      </p:sp>
      <p:sp>
        <p:nvSpPr>
          <p:cNvPr id="11270" name="Text Box 6"/>
          <p:cNvSpPr txBox="1">
            <a:spLocks noChangeArrowheads="1"/>
          </p:cNvSpPr>
          <p:nvPr/>
        </p:nvSpPr>
        <p:spPr bwMode="auto">
          <a:xfrm>
            <a:off x="304800" y="891777"/>
            <a:ext cx="76962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600" b="1" dirty="0"/>
              <a:t>Incubation time for lake sturgeon eggs varies </a:t>
            </a:r>
            <a:r>
              <a:rPr lang="en-US" altLang="en-US" sz="2600" b="1" dirty="0" smtClean="0"/>
              <a:t>as a function </a:t>
            </a:r>
            <a:r>
              <a:rPr lang="en-US" altLang="en-US" sz="2600" b="1" dirty="0"/>
              <a:t>of water temperature</a:t>
            </a:r>
          </a:p>
        </p:txBody>
      </p:sp>
      <p:grpSp>
        <p:nvGrpSpPr>
          <p:cNvPr id="5" name="Group 4"/>
          <p:cNvGrpSpPr/>
          <p:nvPr/>
        </p:nvGrpSpPr>
        <p:grpSpPr>
          <a:xfrm>
            <a:off x="0" y="0"/>
            <a:ext cx="9486440" cy="757238"/>
            <a:chOff x="0" y="0"/>
            <a:chExt cx="9486440" cy="757238"/>
          </a:xfrm>
        </p:grpSpPr>
        <p:grpSp>
          <p:nvGrpSpPr>
            <p:cNvPr id="6" name="Group 5"/>
            <p:cNvGrpSpPr/>
            <p:nvPr/>
          </p:nvGrpSpPr>
          <p:grpSpPr>
            <a:xfrm>
              <a:off x="0" y="0"/>
              <a:ext cx="9486440" cy="757238"/>
              <a:chOff x="0" y="0"/>
              <a:chExt cx="9486440" cy="757238"/>
            </a:xfrm>
          </p:grpSpPr>
          <p:sp>
            <p:nvSpPr>
              <p:cNvPr id="8" name="Rectangle 7"/>
              <p:cNvSpPr/>
              <p:nvPr/>
            </p:nvSpPr>
            <p:spPr bwMode="auto">
              <a:xfrm>
                <a:off x="0" y="0"/>
                <a:ext cx="9144000" cy="757238"/>
              </a:xfrm>
              <a:prstGeom prst="rect">
                <a:avLst/>
              </a:prstGeom>
              <a:solidFill>
                <a:schemeClr val="bg1"/>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TextBox 11"/>
              <p:cNvSpPr txBox="1">
                <a:spLocks noChangeArrowheads="1"/>
              </p:cNvSpPr>
              <p:nvPr/>
            </p:nvSpPr>
            <p:spPr bwMode="auto">
              <a:xfrm>
                <a:off x="3606975" y="122507"/>
                <a:ext cx="587946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2800" b="1" dirty="0" smtClean="0">
                    <a:solidFill>
                      <a:srgbClr val="006029"/>
                    </a:solidFill>
                    <a:ea typeface="Calibri" charset="0"/>
                    <a:cs typeface="Calibri" charset="0"/>
                  </a:rPr>
                  <a:t>Michigan State </a:t>
                </a:r>
                <a:r>
                  <a:rPr lang="en-US" altLang="en-US" sz="2800" b="1" dirty="0" smtClean="0">
                    <a:solidFill>
                      <a:srgbClr val="006029"/>
                    </a:solidFill>
                    <a:latin typeface="+mj-lt"/>
                    <a:ea typeface="Calibri" charset="0"/>
                    <a:cs typeface="Calibri" charset="0"/>
                  </a:rPr>
                  <a:t>University</a:t>
                </a:r>
                <a:endParaRPr lang="en-US" altLang="en-US" sz="2800" b="1" dirty="0">
                  <a:solidFill>
                    <a:srgbClr val="006029"/>
                  </a:solidFill>
                  <a:latin typeface="+mj-lt"/>
                  <a:ea typeface="Calibri" charset="0"/>
                  <a:cs typeface="Calibri" charset="0"/>
                </a:endParaRPr>
              </a:p>
            </p:txBody>
          </p:sp>
          <p:pic>
            <p:nvPicPr>
              <p:cNvPr id="10" name="Picture 9">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27783" y="70750"/>
                <a:ext cx="587061" cy="627271"/>
              </a:xfrm>
              <a:prstGeom prst="rect">
                <a:avLst/>
              </a:prstGeom>
              <a:noFill/>
              <a:ln>
                <a:noFill/>
              </a:ln>
            </p:spPr>
          </p:pic>
          <p:pic>
            <p:nvPicPr>
              <p:cNvPr id="11" name="Picture 6" descr="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37194"/>
                <a:ext cx="718184" cy="680386"/>
              </a:xfrm>
              <a:prstGeom prst="rect">
                <a:avLst/>
              </a:prstGeom>
              <a:solidFill>
                <a:schemeClr val="bg1"/>
              </a:solidFill>
            </p:spPr>
          </p:pic>
        </p:gr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38936" y="63519"/>
              <a:ext cx="581526" cy="552985"/>
            </a:xfrm>
            <a:prstGeom prst="rect">
              <a:avLst/>
            </a:prstGeom>
          </p:spPr>
        </p:pic>
      </p:grpSp>
      <p:sp>
        <p:nvSpPr>
          <p:cNvPr id="12" name="Rectangle 11"/>
          <p:cNvSpPr/>
          <p:nvPr/>
        </p:nvSpPr>
        <p:spPr>
          <a:xfrm>
            <a:off x="0" y="739010"/>
            <a:ext cx="9144000" cy="6118989"/>
          </a:xfrm>
          <a:prstGeom prst="rect">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3260442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990600"/>
            <a:ext cx="4038600" cy="33528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2"/>
          <p:cNvSpPr>
            <a:spLocks noChangeArrowheads="1"/>
          </p:cNvSpPr>
          <p:nvPr/>
        </p:nvSpPr>
        <p:spPr bwMode="auto">
          <a:xfrm>
            <a:off x="82048" y="1773621"/>
            <a:ext cx="474445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dirty="0" smtClean="0">
              <a:latin typeface="+mn-lt"/>
              <a:cs typeface="Arial" panose="020B0604020202020204" pitchFamily="34" charset="0"/>
            </a:endParaRPr>
          </a:p>
          <a:p>
            <a:r>
              <a:rPr lang="en-US" altLang="en-US" dirty="0" smtClean="0">
                <a:latin typeface="+mn-lt"/>
                <a:cs typeface="Arial" panose="020B0604020202020204" pitchFamily="34" charset="0"/>
              </a:rPr>
              <a:t>We </a:t>
            </a:r>
            <a:r>
              <a:rPr lang="en-US" altLang="en-US" dirty="0">
                <a:latin typeface="+mn-lt"/>
                <a:cs typeface="Arial" panose="020B0604020202020204" pitchFamily="34" charset="0"/>
              </a:rPr>
              <a:t>placed fertilized </a:t>
            </a:r>
            <a:r>
              <a:rPr lang="en-US" altLang="en-US" dirty="0" smtClean="0">
                <a:latin typeface="+mn-lt"/>
                <a:cs typeface="Arial" panose="020B0604020202020204" pitchFamily="34" charset="0"/>
              </a:rPr>
              <a:t>eggs onto </a:t>
            </a:r>
            <a:r>
              <a:rPr lang="en-US" altLang="en-US" dirty="0">
                <a:latin typeface="+mn-lt"/>
                <a:cs typeface="Arial" panose="020B0604020202020204" pitchFamily="34" charset="0"/>
              </a:rPr>
              <a:t>pads and placed pads into metal racks that were divided into 4 sections that differed in the size of wire mesh.  Smaller mess sizes would keep out predators.  However, smaller mess sizes would also reduce water flow.  Thus the experiment evaluated the relative importance of predation (biotic effect) from environmental effects (flow).</a:t>
            </a:r>
          </a:p>
        </p:txBody>
      </p:sp>
      <p:pic>
        <p:nvPicPr>
          <p:cNvPr id="2054" name="Picture 72" descr="Predation Device"/>
          <p:cNvPicPr>
            <a:picLocks noChangeAspect="1" noChangeArrowheads="1"/>
          </p:cNvPicPr>
          <p:nvPr/>
        </p:nvPicPr>
        <p:blipFill>
          <a:blip r:embed="rId3">
            <a:extLst>
              <a:ext uri="{28A0092B-C50C-407E-A947-70E740481C1C}">
                <a14:useLocalDpi xmlns:a14="http://schemas.microsoft.com/office/drawing/2010/main" val="0"/>
              </a:ext>
            </a:extLst>
          </a:blip>
          <a:srcRect t="17999"/>
          <a:stretch>
            <a:fillRect/>
          </a:stretch>
        </p:blipFill>
        <p:spPr bwMode="auto">
          <a:xfrm>
            <a:off x="4648200" y="4343400"/>
            <a:ext cx="38258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430" descr="Pads 004"/>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454275" y="5224714"/>
            <a:ext cx="219392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675" y="4343400"/>
            <a:ext cx="1752600" cy="2356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0" y="0"/>
            <a:ext cx="9486440" cy="6857999"/>
            <a:chOff x="0" y="0"/>
            <a:chExt cx="9486440" cy="6857999"/>
          </a:xfrm>
        </p:grpSpPr>
        <p:grpSp>
          <p:nvGrpSpPr>
            <p:cNvPr id="7" name="Group 6"/>
            <p:cNvGrpSpPr/>
            <p:nvPr/>
          </p:nvGrpSpPr>
          <p:grpSpPr>
            <a:xfrm>
              <a:off x="0" y="0"/>
              <a:ext cx="9486440" cy="757238"/>
              <a:chOff x="0" y="0"/>
              <a:chExt cx="9486440" cy="757238"/>
            </a:xfrm>
          </p:grpSpPr>
          <p:grpSp>
            <p:nvGrpSpPr>
              <p:cNvPr id="8" name="Group 7"/>
              <p:cNvGrpSpPr/>
              <p:nvPr/>
            </p:nvGrpSpPr>
            <p:grpSpPr>
              <a:xfrm>
                <a:off x="0" y="0"/>
                <a:ext cx="9486440" cy="757238"/>
                <a:chOff x="0" y="0"/>
                <a:chExt cx="9486440" cy="757238"/>
              </a:xfrm>
            </p:grpSpPr>
            <p:sp>
              <p:nvSpPr>
                <p:cNvPr id="10" name="Rectangle 9"/>
                <p:cNvSpPr/>
                <p:nvPr/>
              </p:nvSpPr>
              <p:spPr bwMode="auto">
                <a:xfrm>
                  <a:off x="0" y="0"/>
                  <a:ext cx="9144000" cy="757238"/>
                </a:xfrm>
                <a:prstGeom prst="rect">
                  <a:avLst/>
                </a:prstGeom>
                <a:solidFill>
                  <a:schemeClr val="bg1"/>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TextBox 11"/>
                <p:cNvSpPr txBox="1">
                  <a:spLocks noChangeArrowheads="1"/>
                </p:cNvSpPr>
                <p:nvPr/>
              </p:nvSpPr>
              <p:spPr bwMode="auto">
                <a:xfrm>
                  <a:off x="3606975" y="122507"/>
                  <a:ext cx="587946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2800" b="1" dirty="0" smtClean="0">
                      <a:solidFill>
                        <a:srgbClr val="006029"/>
                      </a:solidFill>
                      <a:ea typeface="Calibri" charset="0"/>
                      <a:cs typeface="Calibri" charset="0"/>
                    </a:rPr>
                    <a:t>Michigan State </a:t>
                  </a:r>
                  <a:r>
                    <a:rPr lang="en-US" altLang="en-US" sz="2800" b="1" dirty="0" smtClean="0">
                      <a:solidFill>
                        <a:srgbClr val="006029"/>
                      </a:solidFill>
                      <a:latin typeface="+mj-lt"/>
                      <a:ea typeface="Calibri" charset="0"/>
                      <a:cs typeface="Calibri" charset="0"/>
                    </a:rPr>
                    <a:t>University</a:t>
                  </a:r>
                  <a:endParaRPr lang="en-US" altLang="en-US" sz="2800" b="1" dirty="0">
                    <a:solidFill>
                      <a:srgbClr val="006029"/>
                    </a:solidFill>
                    <a:latin typeface="+mj-lt"/>
                    <a:ea typeface="Calibri" charset="0"/>
                    <a:cs typeface="Calibri" charset="0"/>
                  </a:endParaRPr>
                </a:p>
              </p:txBody>
            </p:sp>
            <p:pic>
              <p:nvPicPr>
                <p:cNvPr id="12" name="Picture 11">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27783" y="70750"/>
                  <a:ext cx="587061" cy="627271"/>
                </a:xfrm>
                <a:prstGeom prst="rect">
                  <a:avLst/>
                </a:prstGeom>
                <a:noFill/>
                <a:ln>
                  <a:noFill/>
                </a:ln>
              </p:spPr>
            </p:pic>
            <p:pic>
              <p:nvPicPr>
                <p:cNvPr id="13" name="Picture 6" descr="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800" y="37194"/>
                  <a:ext cx="718184" cy="680386"/>
                </a:xfrm>
                <a:prstGeom prst="rect">
                  <a:avLst/>
                </a:prstGeom>
                <a:solidFill>
                  <a:schemeClr val="bg1"/>
                </a:solidFill>
              </p:spPr>
            </p:pic>
          </p:grpSp>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38936" y="63519"/>
                <a:ext cx="581526" cy="552985"/>
              </a:xfrm>
              <a:prstGeom prst="rect">
                <a:avLst/>
              </a:prstGeom>
            </p:spPr>
          </p:pic>
        </p:grpSp>
        <p:sp>
          <p:nvSpPr>
            <p:cNvPr id="14" name="Rectangle 13"/>
            <p:cNvSpPr/>
            <p:nvPr/>
          </p:nvSpPr>
          <p:spPr>
            <a:xfrm>
              <a:off x="0" y="768771"/>
              <a:ext cx="9144000" cy="6089228"/>
            </a:xfrm>
            <a:prstGeom prst="rect">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2" name="TextBox 1"/>
          <p:cNvSpPr txBox="1"/>
          <p:nvPr/>
        </p:nvSpPr>
        <p:spPr>
          <a:xfrm>
            <a:off x="76200" y="820528"/>
            <a:ext cx="4572000" cy="1569660"/>
          </a:xfrm>
          <a:prstGeom prst="rect">
            <a:avLst/>
          </a:prstGeom>
          <a:noFill/>
        </p:spPr>
        <p:txBody>
          <a:bodyPr wrap="square" rtlCol="0">
            <a:spAutoFit/>
          </a:bodyPr>
          <a:lstStyle/>
          <a:p>
            <a:r>
              <a:rPr lang="en-US" altLang="en-US" sz="2600" b="1" dirty="0">
                <a:cs typeface="Arial" panose="020B0604020202020204" pitchFamily="34" charset="0"/>
              </a:rPr>
              <a:t>Methods used to determine levels of egg mortality and sources of mortality </a:t>
            </a:r>
          </a:p>
          <a:p>
            <a:endParaRPr lang="en-US" dirty="0"/>
          </a:p>
        </p:txBody>
      </p:sp>
    </p:spTree>
    <p:extLst>
      <p:ext uri="{BB962C8B-B14F-4D97-AF65-F5344CB8AC3E}">
        <p14:creationId xmlns:p14="http://schemas.microsoft.com/office/powerpoint/2010/main" val="3754887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nvGraphicFramePr>
        <p:xfrm>
          <a:off x="0" y="2590800"/>
          <a:ext cx="4572000" cy="383389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4"/>
          <p:cNvSpPr txBox="1"/>
          <p:nvPr/>
        </p:nvSpPr>
        <p:spPr bwMode="auto">
          <a:xfrm>
            <a:off x="1371600" y="2438400"/>
            <a:ext cx="2695575" cy="2952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sz="1800" dirty="0" smtClean="0">
                <a:solidFill>
                  <a:schemeClr val="tx1"/>
                </a:solidFill>
                <a:latin typeface="Times New Roman" pitchFamily="18" charset="0"/>
                <a:cs typeface="Times New Roman" pitchFamily="18" charset="0"/>
              </a:rPr>
              <a:t>A) </a:t>
            </a:r>
            <a:r>
              <a:rPr lang="en-US" sz="1800" dirty="0">
                <a:solidFill>
                  <a:schemeClr val="tx1"/>
                </a:solidFill>
                <a:latin typeface="Times New Roman" pitchFamily="18" charset="0"/>
                <a:cs typeface="Times New Roman" pitchFamily="18" charset="0"/>
              </a:rPr>
              <a:t>Developmental  failure</a:t>
            </a:r>
          </a:p>
        </p:txBody>
      </p:sp>
      <p:graphicFrame>
        <p:nvGraphicFramePr>
          <p:cNvPr id="7" name="Chart 6"/>
          <p:cNvGraphicFramePr>
            <a:graphicFrameLocks/>
          </p:cNvGraphicFramePr>
          <p:nvPr/>
        </p:nvGraphicFramePr>
        <p:xfrm>
          <a:off x="4343400" y="2514600"/>
          <a:ext cx="48006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8199" name="Rectangle 8"/>
          <p:cNvSpPr>
            <a:spLocks noChangeArrowheads="1"/>
          </p:cNvSpPr>
          <p:nvPr/>
        </p:nvSpPr>
        <p:spPr bwMode="auto">
          <a:xfrm>
            <a:off x="1295400" y="6248400"/>
            <a:ext cx="297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a:cs typeface="Arial" panose="020B0604020202020204" pitchFamily="34" charset="0"/>
              </a:rPr>
              <a:t>Time since fertilization (hrs)</a:t>
            </a:r>
          </a:p>
        </p:txBody>
      </p:sp>
      <p:sp>
        <p:nvSpPr>
          <p:cNvPr id="8200" name="Rectangle 9"/>
          <p:cNvSpPr>
            <a:spLocks noChangeArrowheads="1"/>
          </p:cNvSpPr>
          <p:nvPr/>
        </p:nvSpPr>
        <p:spPr bwMode="auto">
          <a:xfrm>
            <a:off x="6019800" y="2486025"/>
            <a:ext cx="2832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a:latin typeface="Times New Roman" panose="02020603050405020304" pitchFamily="18" charset="0"/>
                <a:cs typeface="Times New Roman" panose="02020603050405020304" pitchFamily="18" charset="0"/>
              </a:rPr>
              <a:t>B) Loss due to predation and</a:t>
            </a:r>
          </a:p>
          <a:p>
            <a:r>
              <a:rPr lang="en-US" altLang="en-US">
                <a:latin typeface="Times New Roman" panose="02020603050405020304" pitchFamily="18" charset="0"/>
                <a:cs typeface="Times New Roman" panose="02020603050405020304" pitchFamily="18" charset="0"/>
              </a:rPr>
              <a:t>de-dadhesion</a:t>
            </a:r>
          </a:p>
        </p:txBody>
      </p:sp>
      <p:sp>
        <p:nvSpPr>
          <p:cNvPr id="8201" name="Rectangle 10"/>
          <p:cNvSpPr>
            <a:spLocks noChangeArrowheads="1"/>
          </p:cNvSpPr>
          <p:nvPr/>
        </p:nvSpPr>
        <p:spPr bwMode="auto">
          <a:xfrm>
            <a:off x="5791200" y="6248400"/>
            <a:ext cx="297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a:cs typeface="Arial" panose="020B0604020202020204" pitchFamily="34" charset="0"/>
              </a:rPr>
              <a:t>Time since fertilization (hrs)</a:t>
            </a:r>
          </a:p>
        </p:txBody>
      </p:sp>
      <p:pic>
        <p:nvPicPr>
          <p:cNvPr id="82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276600"/>
            <a:ext cx="8334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4" descr="100_2065"/>
          <p:cNvPicPr>
            <a:picLocks noChangeAspect="1" noChangeArrowheads="1"/>
          </p:cNvPicPr>
          <p:nvPr/>
        </p:nvPicPr>
        <p:blipFill>
          <a:blip r:embed="rId5" cstate="hqprint">
            <a:lum contrast="42000"/>
            <a:extLst>
              <a:ext uri="{28A0092B-C50C-407E-A947-70E740481C1C}">
                <a14:useLocalDpi xmlns:a14="http://schemas.microsoft.com/office/drawing/2010/main" val="0"/>
              </a:ext>
            </a:extLst>
          </a:blip>
          <a:srcRect l="20715" t="23476" r="15063" b="24051"/>
          <a:stretch>
            <a:fillRect/>
          </a:stretch>
        </p:blipFill>
        <p:spPr bwMode="auto">
          <a:xfrm>
            <a:off x="1219200" y="3352800"/>
            <a:ext cx="16764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TextBox 14"/>
          <p:cNvSpPr txBox="1">
            <a:spLocks noChangeArrowheads="1"/>
          </p:cNvSpPr>
          <p:nvPr/>
        </p:nvSpPr>
        <p:spPr bwMode="auto">
          <a:xfrm>
            <a:off x="1143000" y="28956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a:cs typeface="Arial" panose="020B0604020202020204" pitchFamily="34" charset="0"/>
              </a:rPr>
              <a:t>84%</a:t>
            </a:r>
          </a:p>
        </p:txBody>
      </p:sp>
      <p:sp>
        <p:nvSpPr>
          <p:cNvPr id="8205" name="TextBox 15"/>
          <p:cNvSpPr txBox="1">
            <a:spLocks noChangeArrowheads="1"/>
          </p:cNvSpPr>
          <p:nvPr/>
        </p:nvSpPr>
        <p:spPr bwMode="auto">
          <a:xfrm>
            <a:off x="5486400" y="287655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a:cs typeface="Arial" panose="020B0604020202020204" pitchFamily="34" charset="0"/>
              </a:rPr>
              <a:t>16%</a:t>
            </a:r>
          </a:p>
        </p:txBody>
      </p:sp>
      <p:sp>
        <p:nvSpPr>
          <p:cNvPr id="8206" name="Text Box 14"/>
          <p:cNvSpPr txBox="1">
            <a:spLocks noChangeArrowheads="1"/>
          </p:cNvSpPr>
          <p:nvPr/>
        </p:nvSpPr>
        <p:spPr bwMode="auto">
          <a:xfrm>
            <a:off x="1295400" y="706991"/>
            <a:ext cx="645176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600" dirty="0"/>
              <a:t>Results of stream experiment on egg mortality</a:t>
            </a:r>
          </a:p>
        </p:txBody>
      </p:sp>
      <p:sp>
        <p:nvSpPr>
          <p:cNvPr id="8207" name="Text Box 15"/>
          <p:cNvSpPr txBox="1">
            <a:spLocks noChangeArrowheads="1"/>
          </p:cNvSpPr>
          <p:nvPr/>
        </p:nvSpPr>
        <p:spPr bwMode="auto">
          <a:xfrm>
            <a:off x="-20053" y="1207924"/>
            <a:ext cx="887195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a:t>Egg loss attributed to developmental failure and to predation and de-adhesion for the pads in each </a:t>
            </a:r>
            <a:r>
              <a:rPr lang="en-US" altLang="en-US" dirty="0" smtClean="0"/>
              <a:t>cage varied </a:t>
            </a:r>
            <a:r>
              <a:rPr lang="en-US" altLang="en-US" dirty="0"/>
              <a:t>among cages with different mesh size.  Developmental failure was higher in cages with </a:t>
            </a:r>
            <a:r>
              <a:rPr lang="en-US" altLang="en-US" dirty="0" smtClean="0"/>
              <a:t>smaller screen </a:t>
            </a:r>
            <a:r>
              <a:rPr lang="en-US" altLang="en-US" dirty="0"/>
              <a:t>mesh due to lower water velocity.  Predation rates were higher in cages surrounded by </a:t>
            </a:r>
            <a:r>
              <a:rPr lang="en-US" altLang="en-US" dirty="0" smtClean="0"/>
              <a:t>screen of </a:t>
            </a:r>
            <a:r>
              <a:rPr lang="en-US" altLang="en-US" dirty="0"/>
              <a:t>larger mesh size.</a:t>
            </a:r>
          </a:p>
        </p:txBody>
      </p:sp>
      <p:grpSp>
        <p:nvGrpSpPr>
          <p:cNvPr id="21" name="Group 20"/>
          <p:cNvGrpSpPr/>
          <p:nvPr/>
        </p:nvGrpSpPr>
        <p:grpSpPr>
          <a:xfrm>
            <a:off x="0" y="0"/>
            <a:ext cx="9486440" cy="6857999"/>
            <a:chOff x="0" y="0"/>
            <a:chExt cx="9486440" cy="6857999"/>
          </a:xfrm>
        </p:grpSpPr>
        <p:grpSp>
          <p:nvGrpSpPr>
            <p:cNvPr id="22" name="Group 21"/>
            <p:cNvGrpSpPr/>
            <p:nvPr/>
          </p:nvGrpSpPr>
          <p:grpSpPr>
            <a:xfrm>
              <a:off x="0" y="0"/>
              <a:ext cx="9486440" cy="757238"/>
              <a:chOff x="0" y="0"/>
              <a:chExt cx="9486440" cy="757238"/>
            </a:xfrm>
          </p:grpSpPr>
          <p:grpSp>
            <p:nvGrpSpPr>
              <p:cNvPr id="24" name="Group 23"/>
              <p:cNvGrpSpPr/>
              <p:nvPr/>
            </p:nvGrpSpPr>
            <p:grpSpPr>
              <a:xfrm>
                <a:off x="0" y="0"/>
                <a:ext cx="9486440" cy="757238"/>
                <a:chOff x="0" y="0"/>
                <a:chExt cx="9486440" cy="757238"/>
              </a:xfrm>
            </p:grpSpPr>
            <p:sp>
              <p:nvSpPr>
                <p:cNvPr id="26" name="Rectangle 25"/>
                <p:cNvSpPr/>
                <p:nvPr/>
              </p:nvSpPr>
              <p:spPr bwMode="auto">
                <a:xfrm>
                  <a:off x="0" y="0"/>
                  <a:ext cx="9144000" cy="757238"/>
                </a:xfrm>
                <a:prstGeom prst="rect">
                  <a:avLst/>
                </a:prstGeom>
                <a:solidFill>
                  <a:schemeClr val="bg1"/>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7" name="TextBox 11"/>
                <p:cNvSpPr txBox="1">
                  <a:spLocks noChangeArrowheads="1"/>
                </p:cNvSpPr>
                <p:nvPr/>
              </p:nvSpPr>
              <p:spPr bwMode="auto">
                <a:xfrm>
                  <a:off x="3606975" y="122507"/>
                  <a:ext cx="587946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2800" b="1" dirty="0" smtClean="0">
                      <a:solidFill>
                        <a:srgbClr val="006029"/>
                      </a:solidFill>
                      <a:ea typeface="Calibri" charset="0"/>
                      <a:cs typeface="Calibri" charset="0"/>
                    </a:rPr>
                    <a:t>Michigan State </a:t>
                  </a:r>
                  <a:r>
                    <a:rPr lang="en-US" altLang="en-US" sz="2800" b="1" dirty="0" smtClean="0">
                      <a:solidFill>
                        <a:srgbClr val="006029"/>
                      </a:solidFill>
                      <a:latin typeface="+mj-lt"/>
                      <a:ea typeface="Calibri" charset="0"/>
                      <a:cs typeface="Calibri" charset="0"/>
                    </a:rPr>
                    <a:t>University</a:t>
                  </a:r>
                  <a:endParaRPr lang="en-US" altLang="en-US" sz="2800" b="1" dirty="0">
                    <a:solidFill>
                      <a:srgbClr val="006029"/>
                    </a:solidFill>
                    <a:latin typeface="+mj-lt"/>
                    <a:ea typeface="Calibri" charset="0"/>
                    <a:cs typeface="Calibri" charset="0"/>
                  </a:endParaRPr>
                </a:p>
              </p:txBody>
            </p:sp>
            <p:pic>
              <p:nvPicPr>
                <p:cNvPr id="28" name="Picture 27">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27783" y="70750"/>
                  <a:ext cx="587061" cy="627271"/>
                </a:xfrm>
                <a:prstGeom prst="rect">
                  <a:avLst/>
                </a:prstGeom>
                <a:noFill/>
                <a:ln>
                  <a:noFill/>
                </a:ln>
              </p:spPr>
            </p:pic>
            <p:pic>
              <p:nvPicPr>
                <p:cNvPr id="29" name="Picture 6" descr="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800" y="37194"/>
                  <a:ext cx="718184" cy="680386"/>
                </a:xfrm>
                <a:prstGeom prst="rect">
                  <a:avLst/>
                </a:prstGeom>
                <a:solidFill>
                  <a:schemeClr val="bg1"/>
                </a:solidFill>
              </p:spPr>
            </p:pic>
          </p:grpSp>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38936" y="63519"/>
                <a:ext cx="581526" cy="552985"/>
              </a:xfrm>
              <a:prstGeom prst="rect">
                <a:avLst/>
              </a:prstGeom>
            </p:spPr>
          </p:pic>
        </p:grpSp>
        <p:sp>
          <p:nvSpPr>
            <p:cNvPr id="23" name="Rectangle 22"/>
            <p:cNvSpPr/>
            <p:nvPr/>
          </p:nvSpPr>
          <p:spPr>
            <a:xfrm>
              <a:off x="0" y="768771"/>
              <a:ext cx="9144000" cy="6089228"/>
            </a:xfrm>
            <a:prstGeom prst="rect">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Tree>
    <p:extLst>
      <p:ext uri="{BB962C8B-B14F-4D97-AF65-F5344CB8AC3E}">
        <p14:creationId xmlns:p14="http://schemas.microsoft.com/office/powerpoint/2010/main" val="2405250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745565153"/>
              </p:ext>
            </p:extLst>
          </p:nvPr>
        </p:nvGraphicFramePr>
        <p:xfrm>
          <a:off x="-94991" y="1419133"/>
          <a:ext cx="7086081" cy="5238933"/>
        </p:xfrm>
        <a:graphic>
          <a:graphicData uri="http://schemas.openxmlformats.org/drawingml/2006/chart">
            <c:chart xmlns:c="http://schemas.openxmlformats.org/drawingml/2006/chart" xmlns:r="http://schemas.openxmlformats.org/officeDocument/2006/relationships" r:id="rId2"/>
          </a:graphicData>
        </a:graphic>
      </p:graphicFrame>
      <p:sp>
        <p:nvSpPr>
          <p:cNvPr id="3076" name="Rectangle 8"/>
          <p:cNvSpPr>
            <a:spLocks noChangeArrowheads="1"/>
          </p:cNvSpPr>
          <p:nvPr/>
        </p:nvSpPr>
        <p:spPr bwMode="auto">
          <a:xfrm>
            <a:off x="2891556" y="841504"/>
            <a:ext cx="335803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2600" b="1" dirty="0" smtClean="0">
                <a:latin typeface="+mn-lt"/>
                <a:cs typeface="Arial" panose="020B0604020202020204" pitchFamily="34" charset="0"/>
              </a:rPr>
              <a:t>Results – Egg Mortality</a:t>
            </a:r>
            <a:endParaRPr lang="en-US" altLang="en-US" sz="2600" b="1" dirty="0">
              <a:latin typeface="+mn-lt"/>
              <a:cs typeface="Arial" panose="020B0604020202020204" pitchFamily="34" charset="0"/>
            </a:endParaRPr>
          </a:p>
        </p:txBody>
      </p:sp>
      <p:sp>
        <p:nvSpPr>
          <p:cNvPr id="13" name="TextBox 12"/>
          <p:cNvSpPr txBox="1"/>
          <p:nvPr/>
        </p:nvSpPr>
        <p:spPr>
          <a:xfrm>
            <a:off x="4937125" y="1364518"/>
            <a:ext cx="4135178" cy="2308324"/>
          </a:xfrm>
          <a:prstGeom prst="rect">
            <a:avLst/>
          </a:prstGeom>
          <a:noFill/>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dirty="0">
                <a:cs typeface="Arial" panose="020B0604020202020204" pitchFamily="34" charset="0"/>
              </a:rPr>
              <a:t>General:</a:t>
            </a:r>
          </a:p>
          <a:p>
            <a:pPr>
              <a:buFontTx/>
              <a:buAutoNum type="arabicParenR"/>
            </a:pPr>
            <a:r>
              <a:rPr lang="en-US" altLang="en-US" dirty="0">
                <a:cs typeface="Arial" panose="020B0604020202020204" pitchFamily="34" charset="0"/>
              </a:rPr>
              <a:t>Loss was </a:t>
            </a:r>
            <a:r>
              <a:rPr lang="en-US" altLang="en-US" dirty="0" smtClean="0">
                <a:cs typeface="Arial" panose="020B0604020202020204" pitchFamily="34" charset="0"/>
              </a:rPr>
              <a:t>time- dependent  (</a:t>
            </a:r>
            <a:r>
              <a:rPr lang="en-US" altLang="en-US" dirty="0">
                <a:cs typeface="Arial" panose="020B0604020202020204" pitchFamily="34" charset="0"/>
              </a:rPr>
              <a:t>P &lt; 0.001</a:t>
            </a:r>
            <a:r>
              <a:rPr lang="en-US" altLang="en-US" dirty="0" smtClean="0">
                <a:cs typeface="Arial" panose="020B0604020202020204" pitchFamily="34" charset="0"/>
              </a:rPr>
              <a:t>)</a:t>
            </a:r>
          </a:p>
          <a:p>
            <a:pPr>
              <a:buFontTx/>
              <a:buAutoNum type="arabicParenR"/>
            </a:pPr>
            <a:endParaRPr lang="en-US" altLang="en-US" dirty="0">
              <a:cs typeface="Arial" panose="020B0604020202020204" pitchFamily="34" charset="0"/>
            </a:endParaRPr>
          </a:p>
          <a:p>
            <a:pPr>
              <a:buFontTx/>
              <a:buAutoNum type="arabicParenR"/>
            </a:pPr>
            <a:r>
              <a:rPr lang="en-US" altLang="en-US" dirty="0">
                <a:cs typeface="Arial" panose="020B0604020202020204" pitchFamily="34" charset="0"/>
              </a:rPr>
              <a:t>Rate of loss was </a:t>
            </a:r>
            <a:r>
              <a:rPr lang="en-US" altLang="en-US" dirty="0" smtClean="0">
                <a:cs typeface="Arial" panose="020B0604020202020204" pitchFamily="34" charset="0"/>
              </a:rPr>
              <a:t>treatment dependent </a:t>
            </a:r>
            <a:r>
              <a:rPr lang="en-US" altLang="en-US" dirty="0">
                <a:cs typeface="Arial" panose="020B0604020202020204" pitchFamily="34" charset="0"/>
              </a:rPr>
              <a:t>(P &lt; 0.001</a:t>
            </a:r>
            <a:r>
              <a:rPr lang="en-US" altLang="en-US" dirty="0" smtClean="0">
                <a:cs typeface="Arial" panose="020B0604020202020204" pitchFamily="34" charset="0"/>
              </a:rPr>
              <a:t>) </a:t>
            </a:r>
          </a:p>
          <a:p>
            <a:pPr>
              <a:buFontTx/>
              <a:buAutoNum type="arabicParenR"/>
            </a:pPr>
            <a:endParaRPr lang="en-US" altLang="en-US" dirty="0">
              <a:cs typeface="Arial" panose="020B0604020202020204" pitchFamily="34" charset="0"/>
            </a:endParaRPr>
          </a:p>
          <a:p>
            <a:pPr>
              <a:buFontTx/>
              <a:buAutoNum type="arabicParenR"/>
            </a:pPr>
            <a:r>
              <a:rPr lang="en-US" altLang="en-US" dirty="0">
                <a:cs typeface="Arial" panose="020B0604020202020204" pitchFamily="34" charset="0"/>
              </a:rPr>
              <a:t>No difference after 120 </a:t>
            </a:r>
            <a:r>
              <a:rPr lang="en-US" altLang="en-US" dirty="0" err="1">
                <a:cs typeface="Arial" panose="020B0604020202020204" pitchFamily="34" charset="0"/>
              </a:rPr>
              <a:t>hrs</a:t>
            </a:r>
            <a:r>
              <a:rPr lang="en-US" altLang="en-US" dirty="0">
                <a:cs typeface="Arial" panose="020B0604020202020204" pitchFamily="34" charset="0"/>
              </a:rPr>
              <a:t> </a:t>
            </a:r>
          </a:p>
        </p:txBody>
      </p:sp>
      <p:sp>
        <p:nvSpPr>
          <p:cNvPr id="3080" name="Rectangle 5"/>
          <p:cNvSpPr>
            <a:spLocks noChangeArrowheads="1"/>
          </p:cNvSpPr>
          <p:nvPr/>
        </p:nvSpPr>
        <p:spPr bwMode="auto">
          <a:xfrm>
            <a:off x="3448050" y="6459538"/>
            <a:ext cx="297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a:solidFill>
                  <a:schemeClr val="bg1"/>
                </a:solidFill>
                <a:cs typeface="Arial" panose="020B0604020202020204" pitchFamily="34" charset="0"/>
              </a:rPr>
              <a:t>Time since fertilization (hrs)</a:t>
            </a:r>
          </a:p>
        </p:txBody>
      </p:sp>
      <p:sp>
        <p:nvSpPr>
          <p:cNvPr id="3081" name="TextBox 13"/>
          <p:cNvSpPr txBox="1">
            <a:spLocks noChangeArrowheads="1"/>
          </p:cNvSpPr>
          <p:nvPr/>
        </p:nvSpPr>
        <p:spPr bwMode="auto">
          <a:xfrm>
            <a:off x="6096000" y="4038600"/>
            <a:ext cx="266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dirty="0">
                <a:cs typeface="Arial" panose="020B0604020202020204" pitchFamily="34" charset="0"/>
              </a:rPr>
              <a:t>Average</a:t>
            </a:r>
            <a:r>
              <a:rPr lang="en-US" altLang="en-US" dirty="0" smtClean="0">
                <a:cs typeface="Arial" panose="020B0604020202020204" pitchFamily="34" charset="0"/>
              </a:rPr>
              <a:t>: 91% mortality</a:t>
            </a:r>
            <a:endParaRPr lang="en-US" altLang="en-US" dirty="0">
              <a:cs typeface="Arial" panose="020B0604020202020204" pitchFamily="34" charset="0"/>
            </a:endParaRPr>
          </a:p>
          <a:p>
            <a:r>
              <a:rPr lang="en-US" altLang="en-US" dirty="0" smtClean="0">
                <a:cs typeface="Arial" panose="020B0604020202020204" pitchFamily="34" charset="0"/>
              </a:rPr>
              <a:t>Range: 75-97%</a:t>
            </a:r>
            <a:endParaRPr lang="en-US" altLang="en-US" dirty="0">
              <a:cs typeface="Arial" panose="020B0604020202020204" pitchFamily="34" charset="0"/>
            </a:endParaRPr>
          </a:p>
        </p:txBody>
      </p:sp>
      <p:grpSp>
        <p:nvGrpSpPr>
          <p:cNvPr id="18" name="Group 17"/>
          <p:cNvGrpSpPr/>
          <p:nvPr/>
        </p:nvGrpSpPr>
        <p:grpSpPr>
          <a:xfrm>
            <a:off x="0" y="0"/>
            <a:ext cx="9486440" cy="6857999"/>
            <a:chOff x="0" y="0"/>
            <a:chExt cx="9486440" cy="6857999"/>
          </a:xfrm>
        </p:grpSpPr>
        <p:grpSp>
          <p:nvGrpSpPr>
            <p:cNvPr id="19" name="Group 18"/>
            <p:cNvGrpSpPr/>
            <p:nvPr/>
          </p:nvGrpSpPr>
          <p:grpSpPr>
            <a:xfrm>
              <a:off x="0" y="0"/>
              <a:ext cx="9486440" cy="757238"/>
              <a:chOff x="0" y="0"/>
              <a:chExt cx="9486440" cy="757238"/>
            </a:xfrm>
          </p:grpSpPr>
          <p:grpSp>
            <p:nvGrpSpPr>
              <p:cNvPr id="21" name="Group 20"/>
              <p:cNvGrpSpPr/>
              <p:nvPr/>
            </p:nvGrpSpPr>
            <p:grpSpPr>
              <a:xfrm>
                <a:off x="0" y="0"/>
                <a:ext cx="9486440" cy="757238"/>
                <a:chOff x="0" y="0"/>
                <a:chExt cx="9486440" cy="757238"/>
              </a:xfrm>
            </p:grpSpPr>
            <p:sp>
              <p:nvSpPr>
                <p:cNvPr id="23" name="Rectangle 22"/>
                <p:cNvSpPr/>
                <p:nvPr/>
              </p:nvSpPr>
              <p:spPr bwMode="auto">
                <a:xfrm>
                  <a:off x="0" y="0"/>
                  <a:ext cx="9144000" cy="757238"/>
                </a:xfrm>
                <a:prstGeom prst="rect">
                  <a:avLst/>
                </a:prstGeom>
                <a:solidFill>
                  <a:schemeClr val="bg1"/>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4" name="TextBox 11"/>
                <p:cNvSpPr txBox="1">
                  <a:spLocks noChangeArrowheads="1"/>
                </p:cNvSpPr>
                <p:nvPr/>
              </p:nvSpPr>
              <p:spPr bwMode="auto">
                <a:xfrm>
                  <a:off x="3606975" y="122507"/>
                  <a:ext cx="587946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2800" b="1" dirty="0" smtClean="0">
                      <a:solidFill>
                        <a:srgbClr val="006029"/>
                      </a:solidFill>
                      <a:ea typeface="Calibri" charset="0"/>
                      <a:cs typeface="Calibri" charset="0"/>
                    </a:rPr>
                    <a:t>Michigan State </a:t>
                  </a:r>
                  <a:r>
                    <a:rPr lang="en-US" altLang="en-US" sz="2800" b="1" dirty="0" smtClean="0">
                      <a:solidFill>
                        <a:srgbClr val="006029"/>
                      </a:solidFill>
                      <a:latin typeface="+mj-lt"/>
                      <a:ea typeface="Calibri" charset="0"/>
                      <a:cs typeface="Calibri" charset="0"/>
                    </a:rPr>
                    <a:t>University</a:t>
                  </a:r>
                  <a:endParaRPr lang="en-US" altLang="en-US" sz="2800" b="1" dirty="0">
                    <a:solidFill>
                      <a:srgbClr val="006029"/>
                    </a:solidFill>
                    <a:latin typeface="+mj-lt"/>
                    <a:ea typeface="Calibri" charset="0"/>
                    <a:cs typeface="Calibri" charset="0"/>
                  </a:endParaRPr>
                </a:p>
              </p:txBody>
            </p:sp>
            <p:pic>
              <p:nvPicPr>
                <p:cNvPr id="25" name="Picture 24">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7783" y="70750"/>
                  <a:ext cx="587061" cy="627271"/>
                </a:xfrm>
                <a:prstGeom prst="rect">
                  <a:avLst/>
                </a:prstGeom>
                <a:noFill/>
                <a:ln>
                  <a:noFill/>
                </a:ln>
              </p:spPr>
            </p:pic>
            <p:pic>
              <p:nvPicPr>
                <p:cNvPr id="26" name="Picture 6" descr="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37194"/>
                  <a:ext cx="718184" cy="680386"/>
                </a:xfrm>
                <a:prstGeom prst="rect">
                  <a:avLst/>
                </a:prstGeom>
                <a:solidFill>
                  <a:schemeClr val="bg1"/>
                </a:solidFill>
              </p:spPr>
            </p:pic>
          </p:gr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8936" y="63519"/>
                <a:ext cx="581526" cy="552985"/>
              </a:xfrm>
              <a:prstGeom prst="rect">
                <a:avLst/>
              </a:prstGeom>
            </p:spPr>
          </p:pic>
        </p:grpSp>
        <p:sp>
          <p:nvSpPr>
            <p:cNvPr id="20" name="Rectangle 19"/>
            <p:cNvSpPr/>
            <p:nvPr/>
          </p:nvSpPr>
          <p:spPr>
            <a:xfrm>
              <a:off x="0" y="768771"/>
              <a:ext cx="9144000" cy="6089228"/>
            </a:xfrm>
            <a:prstGeom prst="rect">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Tree>
    <p:extLst>
      <p:ext uri="{BB962C8B-B14F-4D97-AF65-F5344CB8AC3E}">
        <p14:creationId xmlns:p14="http://schemas.microsoft.com/office/powerpoint/2010/main" val="1718724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9" name="Picture 13" descr="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914" y="1698635"/>
            <a:ext cx="5256212"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9" name="Text Box 23"/>
          <p:cNvSpPr txBox="1">
            <a:spLocks noChangeArrowheads="1"/>
          </p:cNvSpPr>
          <p:nvPr/>
        </p:nvSpPr>
        <p:spPr bwMode="auto">
          <a:xfrm>
            <a:off x="0" y="754892"/>
            <a:ext cx="902017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600" b="1" dirty="0"/>
              <a:t>Egg mortality as a function of egg development time for eggs incubated </a:t>
            </a:r>
            <a:r>
              <a:rPr lang="en-US" altLang="en-US" sz="2600" b="1" dirty="0" smtClean="0"/>
              <a:t>in </a:t>
            </a:r>
            <a:r>
              <a:rPr lang="en-US" altLang="en-US" sz="2600" b="1" dirty="0"/>
              <a:t>cold (</a:t>
            </a:r>
            <a:r>
              <a:rPr lang="en-US" altLang="en-US" sz="2600" b="1" dirty="0" smtClean="0"/>
              <a:t>10-12C</a:t>
            </a:r>
            <a:r>
              <a:rPr lang="en-US" altLang="en-US" sz="2600" b="1" dirty="0"/>
              <a:t>) and warm (</a:t>
            </a:r>
            <a:r>
              <a:rPr lang="en-US" altLang="en-US" sz="2600" b="1" dirty="0" smtClean="0"/>
              <a:t>16-18C) </a:t>
            </a:r>
            <a:r>
              <a:rPr lang="en-US" altLang="en-US" sz="2600" b="1" dirty="0"/>
              <a:t>water.</a:t>
            </a:r>
            <a:r>
              <a:rPr lang="en-US" altLang="en-US" sz="2600" dirty="0"/>
              <a:t> </a:t>
            </a:r>
          </a:p>
        </p:txBody>
      </p:sp>
      <p:sp>
        <p:nvSpPr>
          <p:cNvPr id="9240" name="Text Box 24"/>
          <p:cNvSpPr txBox="1">
            <a:spLocks noChangeArrowheads="1"/>
          </p:cNvSpPr>
          <p:nvPr/>
        </p:nvSpPr>
        <p:spPr bwMode="auto">
          <a:xfrm>
            <a:off x="5791200" y="1905000"/>
            <a:ext cx="28194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a:latin typeface="+mn-lt"/>
              </a:rPr>
              <a:t>Even in hatchery settings egg mortality</a:t>
            </a:r>
          </a:p>
          <a:p>
            <a:r>
              <a:rPr lang="en-US" altLang="en-US" dirty="0">
                <a:latin typeface="+mn-lt"/>
              </a:rPr>
              <a:t>can be quite high.  Incubation time is </a:t>
            </a:r>
          </a:p>
          <a:p>
            <a:r>
              <a:rPr lang="en-US" altLang="en-US" dirty="0">
                <a:latin typeface="+mn-lt"/>
              </a:rPr>
              <a:t>dependent on water temperature.  Eggs</a:t>
            </a:r>
          </a:p>
          <a:p>
            <a:r>
              <a:rPr lang="en-US" altLang="en-US" dirty="0">
                <a:latin typeface="+mn-lt"/>
              </a:rPr>
              <a:t>take longer to hatch at colder temperatures.</a:t>
            </a:r>
          </a:p>
          <a:p>
            <a:r>
              <a:rPr lang="en-US" altLang="en-US" dirty="0">
                <a:latin typeface="+mn-lt"/>
              </a:rPr>
              <a:t>The majority of the mortality occurs at the</a:t>
            </a:r>
          </a:p>
          <a:p>
            <a:r>
              <a:rPr lang="en-US" altLang="en-US" dirty="0">
                <a:latin typeface="+mn-lt"/>
              </a:rPr>
              <a:t>end of the first trimester of incubation</a:t>
            </a:r>
          </a:p>
        </p:txBody>
      </p:sp>
      <p:grpSp>
        <p:nvGrpSpPr>
          <p:cNvPr id="6" name="Group 5"/>
          <p:cNvGrpSpPr/>
          <p:nvPr/>
        </p:nvGrpSpPr>
        <p:grpSpPr>
          <a:xfrm>
            <a:off x="0" y="0"/>
            <a:ext cx="9486440" cy="6857999"/>
            <a:chOff x="0" y="0"/>
            <a:chExt cx="9486440" cy="6857999"/>
          </a:xfrm>
        </p:grpSpPr>
        <p:grpSp>
          <p:nvGrpSpPr>
            <p:cNvPr id="7" name="Group 6"/>
            <p:cNvGrpSpPr/>
            <p:nvPr/>
          </p:nvGrpSpPr>
          <p:grpSpPr>
            <a:xfrm>
              <a:off x="0" y="0"/>
              <a:ext cx="9486440" cy="757238"/>
              <a:chOff x="0" y="0"/>
              <a:chExt cx="9486440" cy="757238"/>
            </a:xfrm>
          </p:grpSpPr>
          <p:grpSp>
            <p:nvGrpSpPr>
              <p:cNvPr id="9" name="Group 8"/>
              <p:cNvGrpSpPr/>
              <p:nvPr/>
            </p:nvGrpSpPr>
            <p:grpSpPr>
              <a:xfrm>
                <a:off x="0" y="0"/>
                <a:ext cx="9486440" cy="757238"/>
                <a:chOff x="0" y="0"/>
                <a:chExt cx="9486440" cy="757238"/>
              </a:xfrm>
            </p:grpSpPr>
            <p:sp>
              <p:nvSpPr>
                <p:cNvPr id="11" name="Rectangle 10"/>
                <p:cNvSpPr/>
                <p:nvPr/>
              </p:nvSpPr>
              <p:spPr bwMode="auto">
                <a:xfrm>
                  <a:off x="0" y="0"/>
                  <a:ext cx="9144000" cy="757238"/>
                </a:xfrm>
                <a:prstGeom prst="rect">
                  <a:avLst/>
                </a:prstGeom>
                <a:solidFill>
                  <a:schemeClr val="bg1"/>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TextBox 11"/>
                <p:cNvSpPr txBox="1">
                  <a:spLocks noChangeArrowheads="1"/>
                </p:cNvSpPr>
                <p:nvPr/>
              </p:nvSpPr>
              <p:spPr bwMode="auto">
                <a:xfrm>
                  <a:off x="3606975" y="122507"/>
                  <a:ext cx="587946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2800" b="1" dirty="0" smtClean="0">
                      <a:solidFill>
                        <a:srgbClr val="006029"/>
                      </a:solidFill>
                      <a:ea typeface="Calibri" charset="0"/>
                      <a:cs typeface="Calibri" charset="0"/>
                    </a:rPr>
                    <a:t>Michigan State </a:t>
                  </a:r>
                  <a:r>
                    <a:rPr lang="en-US" altLang="en-US" sz="2800" b="1" dirty="0" smtClean="0">
                      <a:solidFill>
                        <a:srgbClr val="006029"/>
                      </a:solidFill>
                      <a:latin typeface="+mj-lt"/>
                      <a:ea typeface="Calibri" charset="0"/>
                      <a:cs typeface="Calibri" charset="0"/>
                    </a:rPr>
                    <a:t>University</a:t>
                  </a:r>
                  <a:endParaRPr lang="en-US" altLang="en-US" sz="2800" b="1" dirty="0">
                    <a:solidFill>
                      <a:srgbClr val="006029"/>
                    </a:solidFill>
                    <a:latin typeface="+mj-lt"/>
                    <a:ea typeface="Calibri" charset="0"/>
                    <a:cs typeface="Calibri" charset="0"/>
                  </a:endParaRPr>
                </a:p>
              </p:txBody>
            </p:sp>
            <p:pic>
              <p:nvPicPr>
                <p:cNvPr id="13" name="Picture 1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7783" y="70750"/>
                  <a:ext cx="587061" cy="627271"/>
                </a:xfrm>
                <a:prstGeom prst="rect">
                  <a:avLst/>
                </a:prstGeom>
                <a:noFill/>
                <a:ln>
                  <a:noFill/>
                </a:ln>
              </p:spPr>
            </p:pic>
            <p:pic>
              <p:nvPicPr>
                <p:cNvPr id="14" name="Picture 6" descr="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37194"/>
                  <a:ext cx="718184" cy="680386"/>
                </a:xfrm>
                <a:prstGeom prst="rect">
                  <a:avLst/>
                </a:prstGeom>
                <a:solidFill>
                  <a:schemeClr val="bg1"/>
                </a:solidFill>
              </p:spPr>
            </p:pic>
          </p:gr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8936" y="63519"/>
                <a:ext cx="581526" cy="552985"/>
              </a:xfrm>
              <a:prstGeom prst="rect">
                <a:avLst/>
              </a:prstGeom>
            </p:spPr>
          </p:pic>
        </p:grpSp>
        <p:sp>
          <p:nvSpPr>
            <p:cNvPr id="8" name="Rectangle 7"/>
            <p:cNvSpPr/>
            <p:nvPr/>
          </p:nvSpPr>
          <p:spPr>
            <a:xfrm>
              <a:off x="0" y="768771"/>
              <a:ext cx="9144000" cy="6089228"/>
            </a:xfrm>
            <a:prstGeom prst="rect">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Tree>
    <p:extLst>
      <p:ext uri="{BB962C8B-B14F-4D97-AF65-F5344CB8AC3E}">
        <p14:creationId xmlns:p14="http://schemas.microsoft.com/office/powerpoint/2010/main" val="676604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4665663" cy="382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p:cNvSpPr txBox="1">
            <a:spLocks noChangeArrowheads="1"/>
          </p:cNvSpPr>
          <p:nvPr/>
        </p:nvSpPr>
        <p:spPr bwMode="auto">
          <a:xfrm>
            <a:off x="457201" y="789781"/>
            <a:ext cx="8382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600" b="1" dirty="0">
                <a:latin typeface="+mn-lt"/>
              </a:rPr>
              <a:t>Experimental studies of lake sturgeon egg predation at the Black River S</a:t>
            </a:r>
            <a:r>
              <a:rPr lang="en-US" altLang="en-US" sz="2600" b="1" dirty="0" smtClean="0">
                <a:latin typeface="+mn-lt"/>
              </a:rPr>
              <a:t>tream-side Facility</a:t>
            </a:r>
            <a:endParaRPr lang="en-US" altLang="en-US" sz="2600" b="1" dirty="0">
              <a:latin typeface="+mn-lt"/>
            </a:endParaRPr>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868488"/>
            <a:ext cx="2357438" cy="148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1" name="Text Box 7"/>
          <p:cNvSpPr txBox="1">
            <a:spLocks noChangeArrowheads="1"/>
          </p:cNvSpPr>
          <p:nvPr/>
        </p:nvSpPr>
        <p:spPr bwMode="auto">
          <a:xfrm>
            <a:off x="4970463" y="3596565"/>
            <a:ext cx="391639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t>A large number of predators consume</a:t>
            </a:r>
          </a:p>
          <a:p>
            <a:r>
              <a:rPr lang="en-US" altLang="en-US" sz="1600" dirty="0"/>
              <a:t>lake sturgeon eggs.  One of the biggest</a:t>
            </a:r>
          </a:p>
          <a:p>
            <a:r>
              <a:rPr lang="en-US" altLang="en-US" sz="1600" dirty="0"/>
              <a:t>predators may be invasive species such</a:t>
            </a:r>
          </a:p>
          <a:p>
            <a:r>
              <a:rPr lang="en-US" altLang="en-US" sz="1600" dirty="0"/>
              <a:t>as the rusty crayfish that is very common</a:t>
            </a:r>
          </a:p>
          <a:p>
            <a:r>
              <a:rPr lang="en-US" altLang="en-US" sz="1600" dirty="0"/>
              <a:t>in many Great Lakes tributaries. Results </a:t>
            </a:r>
          </a:p>
          <a:p>
            <a:r>
              <a:rPr lang="en-US" altLang="en-US" sz="1600" dirty="0"/>
              <a:t>from an experiment conducted at Black Lake</a:t>
            </a:r>
          </a:p>
          <a:p>
            <a:r>
              <a:rPr lang="en-US" altLang="en-US" sz="1600" dirty="0"/>
              <a:t>showed that egg loss increased as a function</a:t>
            </a:r>
          </a:p>
          <a:p>
            <a:r>
              <a:rPr lang="en-US" altLang="en-US" sz="1600" dirty="0"/>
              <a:t>of the number (density) of crayfish increased</a:t>
            </a:r>
          </a:p>
          <a:p>
            <a:r>
              <a:rPr lang="en-US" altLang="en-US" sz="1600" dirty="0"/>
              <a:t>regardless of the substrate.</a:t>
            </a:r>
          </a:p>
        </p:txBody>
      </p:sp>
      <p:grpSp>
        <p:nvGrpSpPr>
          <p:cNvPr id="6" name="Group 5"/>
          <p:cNvGrpSpPr/>
          <p:nvPr/>
        </p:nvGrpSpPr>
        <p:grpSpPr>
          <a:xfrm>
            <a:off x="0" y="0"/>
            <a:ext cx="9486440" cy="6857999"/>
            <a:chOff x="0" y="0"/>
            <a:chExt cx="9486440" cy="6857999"/>
          </a:xfrm>
        </p:grpSpPr>
        <p:grpSp>
          <p:nvGrpSpPr>
            <p:cNvPr id="7" name="Group 6"/>
            <p:cNvGrpSpPr/>
            <p:nvPr/>
          </p:nvGrpSpPr>
          <p:grpSpPr>
            <a:xfrm>
              <a:off x="0" y="0"/>
              <a:ext cx="9486440" cy="757238"/>
              <a:chOff x="0" y="0"/>
              <a:chExt cx="9486440" cy="757238"/>
            </a:xfrm>
          </p:grpSpPr>
          <p:grpSp>
            <p:nvGrpSpPr>
              <p:cNvPr id="9" name="Group 8"/>
              <p:cNvGrpSpPr/>
              <p:nvPr/>
            </p:nvGrpSpPr>
            <p:grpSpPr>
              <a:xfrm>
                <a:off x="0" y="0"/>
                <a:ext cx="9486440" cy="757238"/>
                <a:chOff x="0" y="0"/>
                <a:chExt cx="9486440" cy="757238"/>
              </a:xfrm>
            </p:grpSpPr>
            <p:sp>
              <p:nvSpPr>
                <p:cNvPr id="11" name="Rectangle 10"/>
                <p:cNvSpPr/>
                <p:nvPr/>
              </p:nvSpPr>
              <p:spPr bwMode="auto">
                <a:xfrm>
                  <a:off x="0" y="0"/>
                  <a:ext cx="9144000" cy="757238"/>
                </a:xfrm>
                <a:prstGeom prst="rect">
                  <a:avLst/>
                </a:prstGeom>
                <a:solidFill>
                  <a:schemeClr val="bg1"/>
                </a:solid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TextBox 11"/>
                <p:cNvSpPr txBox="1">
                  <a:spLocks noChangeArrowheads="1"/>
                </p:cNvSpPr>
                <p:nvPr/>
              </p:nvSpPr>
              <p:spPr bwMode="auto">
                <a:xfrm>
                  <a:off x="3606975" y="122507"/>
                  <a:ext cx="587946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2800" b="1" dirty="0" smtClean="0">
                      <a:solidFill>
                        <a:srgbClr val="006029"/>
                      </a:solidFill>
                      <a:ea typeface="Calibri" charset="0"/>
                      <a:cs typeface="Calibri" charset="0"/>
                    </a:rPr>
                    <a:t>Michigan State </a:t>
                  </a:r>
                  <a:r>
                    <a:rPr lang="en-US" altLang="en-US" sz="2800" b="1" dirty="0" smtClean="0">
                      <a:solidFill>
                        <a:srgbClr val="006029"/>
                      </a:solidFill>
                      <a:latin typeface="+mj-lt"/>
                      <a:ea typeface="Calibri" charset="0"/>
                      <a:cs typeface="Calibri" charset="0"/>
                    </a:rPr>
                    <a:t>University</a:t>
                  </a:r>
                  <a:endParaRPr lang="en-US" altLang="en-US" sz="2800" b="1" dirty="0">
                    <a:solidFill>
                      <a:srgbClr val="006029"/>
                    </a:solidFill>
                    <a:latin typeface="+mj-lt"/>
                    <a:ea typeface="Calibri" charset="0"/>
                    <a:cs typeface="Calibri" charset="0"/>
                  </a:endParaRPr>
                </a:p>
              </p:txBody>
            </p:sp>
            <p:pic>
              <p:nvPicPr>
                <p:cNvPr id="13" name="Picture 12">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7783" y="70750"/>
                  <a:ext cx="587061" cy="627271"/>
                </a:xfrm>
                <a:prstGeom prst="rect">
                  <a:avLst/>
                </a:prstGeom>
                <a:noFill/>
                <a:ln>
                  <a:noFill/>
                </a:ln>
              </p:spPr>
            </p:pic>
            <p:pic>
              <p:nvPicPr>
                <p:cNvPr id="14" name="Picture 6" descr="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37194"/>
                  <a:ext cx="718184" cy="680386"/>
                </a:xfrm>
                <a:prstGeom prst="rect">
                  <a:avLst/>
                </a:prstGeom>
                <a:solidFill>
                  <a:schemeClr val="bg1"/>
                </a:solidFill>
              </p:spPr>
            </p:pic>
          </p:gr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8936" y="63519"/>
                <a:ext cx="581526" cy="552985"/>
              </a:xfrm>
              <a:prstGeom prst="rect">
                <a:avLst/>
              </a:prstGeom>
            </p:spPr>
          </p:pic>
        </p:grpSp>
        <p:sp>
          <p:nvSpPr>
            <p:cNvPr id="8" name="Rectangle 7"/>
            <p:cNvSpPr/>
            <p:nvPr/>
          </p:nvSpPr>
          <p:spPr>
            <a:xfrm>
              <a:off x="0" y="768771"/>
              <a:ext cx="9144000" cy="6089228"/>
            </a:xfrm>
            <a:prstGeom prst="rect">
              <a:avLst/>
            </a:prstGeom>
            <a:noFill/>
            <a:ln w="508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Tree>
    <p:extLst>
      <p:ext uri="{BB962C8B-B14F-4D97-AF65-F5344CB8AC3E}">
        <p14:creationId xmlns:p14="http://schemas.microsoft.com/office/powerpoint/2010/main" val="173465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94315</TotalTime>
  <Words>1003</Words>
  <Application>Microsoft Office PowerPoint</Application>
  <PresentationFormat>On-screen Show (4:3)</PresentationFormat>
  <Paragraphs>99</Paragraphs>
  <Slides>10</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10</vt:i4>
      </vt:variant>
    </vt:vector>
  </HeadingPairs>
  <TitlesOfParts>
    <vt:vector size="17" baseType="lpstr">
      <vt:lpstr>MS PGothic</vt:lpstr>
      <vt:lpstr>Arial</vt:lpstr>
      <vt:lpstr>Calibri</vt:lpstr>
      <vt:lpstr>Times New Roman</vt:lpstr>
      <vt:lpstr>Office Theme</vt:lpstr>
      <vt:lpstr>SigmaPlot 9.0 Graph</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Donner</dc:creator>
  <cp:lastModifiedBy>Larson, Douglas</cp:lastModifiedBy>
  <cp:revision>580</cp:revision>
  <cp:lastPrinted>2015-08-14T16:43:16Z</cp:lastPrinted>
  <dcterms:created xsi:type="dcterms:W3CDTF">2013-02-25T17:09:03Z</dcterms:created>
  <dcterms:modified xsi:type="dcterms:W3CDTF">2019-09-18T17:26:29Z</dcterms:modified>
</cp:coreProperties>
</file>